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2" r:id="rId3"/>
    <p:sldId id="273" r:id="rId4"/>
    <p:sldId id="258" r:id="rId5"/>
    <p:sldId id="261" r:id="rId6"/>
    <p:sldId id="275" r:id="rId7"/>
    <p:sldId id="287" r:id="rId8"/>
    <p:sldId id="286" r:id="rId9"/>
    <p:sldId id="283" r:id="rId10"/>
    <p:sldId id="277" r:id="rId11"/>
    <p:sldId id="268" r:id="rId12"/>
    <p:sldId id="267" r:id="rId13"/>
    <p:sldId id="263" r:id="rId14"/>
    <p:sldId id="276" r:id="rId15"/>
    <p:sldId id="271" r:id="rId16"/>
    <p:sldId id="279" r:id="rId17"/>
    <p:sldId id="284" r:id="rId18"/>
    <p:sldId id="266" r:id="rId1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2C7E"/>
    <a:srgbClr val="558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6" autoAdjust="0"/>
  </p:normalViewPr>
  <p:slideViewPr>
    <p:cSldViewPr>
      <p:cViewPr varScale="1">
        <p:scale>
          <a:sx n="101" d="100"/>
          <a:sy n="101" d="100"/>
        </p:scale>
        <p:origin x="1914" y="102"/>
      </p:cViewPr>
      <p:guideLst>
        <p:guide orient="horz" pos="2160"/>
        <p:guide pos="2880"/>
      </p:guideLst>
    </p:cSldViewPr>
  </p:slideViewPr>
  <p:outlineViewPr>
    <p:cViewPr>
      <p:scale>
        <a:sx n="33" d="100"/>
        <a:sy n="33" d="100"/>
      </p:scale>
      <p:origin x="3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GF Revenue</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167E-4EF6-8B3B-BE0F811C2466}"/>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167E-4EF6-8B3B-BE0F811C2466}"/>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167E-4EF6-8B3B-BE0F811C2466}"/>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167E-4EF6-8B3B-BE0F811C2466}"/>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167E-4EF6-8B3B-BE0F811C2466}"/>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167E-4EF6-8B3B-BE0F811C2466}"/>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D-167E-4EF6-8B3B-BE0F811C2466}"/>
              </c:ext>
            </c:extLst>
          </c:dPt>
          <c:dLbls>
            <c:dLbl>
              <c:idx val="0"/>
              <c:layout>
                <c:manualLayout>
                  <c:x val="1.2422360248447204E-2"/>
                  <c:y val="4.5662100456620169E-3"/>
                </c:manualLayout>
              </c:layout>
              <c:tx>
                <c:rich>
                  <a:bodyPr/>
                  <a:lstStyle/>
                  <a:p>
                    <a:fld id="{B851F289-2EBA-4EBD-9011-729095D51574}" type="VALUE">
                      <a:rPr lang="en-US" smtClean="0"/>
                      <a:pPr/>
                      <a:t>[VALUE]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67E-4EF6-8B3B-BE0F811C2466}"/>
                </c:ext>
              </c:extLst>
            </c:dLbl>
            <c:dLbl>
              <c:idx val="1"/>
              <c:layout>
                <c:manualLayout>
                  <c:x val="-1.2422360248447223E-2"/>
                  <c:y val="4.5662100456621002E-3"/>
                </c:manualLayout>
              </c:layout>
              <c:tx>
                <c:rich>
                  <a:bodyPr/>
                  <a:lstStyle/>
                  <a:p>
                    <a:fld id="{51E871E7-90FE-4D1C-A640-92D953279AFF}" type="VALUE">
                      <a:rPr lang="en-US" smtClean="0"/>
                      <a:pPr/>
                      <a:t>[VALUE]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67E-4EF6-8B3B-BE0F811C2466}"/>
                </c:ext>
              </c:extLst>
            </c:dLbl>
            <c:dLbl>
              <c:idx val="2"/>
              <c:layout>
                <c:manualLayout>
                  <c:x val="-3.7267080745341637E-2"/>
                  <c:y val="0"/>
                </c:manualLayout>
              </c:layout>
              <c:tx>
                <c:rich>
                  <a:bodyPr/>
                  <a:lstStyle/>
                  <a:p>
                    <a:fld id="{B0E59DDF-483D-4A7E-863D-D5D99BE938A3}" type="VALUE">
                      <a:rPr lang="en-US" smtClean="0"/>
                      <a:pPr/>
                      <a:t>[VALUE]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67E-4EF6-8B3B-BE0F811C2466}"/>
                </c:ext>
              </c:extLst>
            </c:dLbl>
            <c:dLbl>
              <c:idx val="3"/>
              <c:layout>
                <c:manualLayout>
                  <c:x val="-6.2111801242236402E-3"/>
                  <c:y val="-2.7397260273972622E-2"/>
                </c:manualLayout>
              </c:layout>
              <c:tx>
                <c:rich>
                  <a:bodyPr/>
                  <a:lstStyle/>
                  <a:p>
                    <a:fld id="{A0237CD3-2058-4AFB-BE06-0ED4DF57BF07}" type="VALUE">
                      <a:rPr lang="en-US" smtClean="0"/>
                      <a:pPr/>
                      <a:t>[VALUE]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167E-4EF6-8B3B-BE0F811C2466}"/>
                </c:ext>
              </c:extLst>
            </c:dLbl>
            <c:dLbl>
              <c:idx val="4"/>
              <c:layout>
                <c:manualLayout>
                  <c:x val="-1.8633540372670846E-2"/>
                  <c:y val="-1.0464110472345199E-17"/>
                </c:manualLayout>
              </c:layout>
              <c:tx>
                <c:rich>
                  <a:bodyPr/>
                  <a:lstStyle/>
                  <a:p>
                    <a:fld id="{6775F073-912A-48A9-BE27-A33B53FD58E6}" type="VALUE">
                      <a:rPr lang="en-US" smtClean="0"/>
                      <a:pPr/>
                      <a:t>[VALUE]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167E-4EF6-8B3B-BE0F811C2466}"/>
                </c:ext>
              </c:extLst>
            </c:dLbl>
            <c:dLbl>
              <c:idx val="5"/>
              <c:layout>
                <c:manualLayout>
                  <c:x val="-1.6563146997929608E-2"/>
                  <c:y val="-2.7397260273972601E-2"/>
                </c:manualLayout>
              </c:layout>
              <c:tx>
                <c:rich>
                  <a:bodyPr/>
                  <a:lstStyle/>
                  <a:p>
                    <a:fld id="{5E6EF369-5590-4E17-9D19-0A0D8AFEEBD4}" type="VALUE">
                      <a:rPr lang="en-US" smtClean="0"/>
                      <a:pPr/>
                      <a:t>[VALUE]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167E-4EF6-8B3B-BE0F811C2466}"/>
                </c:ext>
              </c:extLst>
            </c:dLbl>
            <c:dLbl>
              <c:idx val="6"/>
              <c:layout>
                <c:manualLayout>
                  <c:x val="2.8985507246376812E-2"/>
                  <c:y val="-2.2831050228310501E-2"/>
                </c:manualLayout>
              </c:layout>
              <c:tx>
                <c:rich>
                  <a:bodyPr/>
                  <a:lstStyle/>
                  <a:p>
                    <a:fld id="{AC650312-2A76-44F5-8920-A10BB153277E}" type="VALUE">
                      <a:rPr lang="en-US" smtClean="0"/>
                      <a:pPr/>
                      <a:t>[VALUE]</a:t>
                    </a:fld>
                    <a:endParaRPr lang="en-US"/>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167E-4EF6-8B3B-BE0F811C2466}"/>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outEnd"/>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Sheet1!$A$2:$A$8</c:f>
              <c:strCache>
                <c:ptCount val="7"/>
                <c:pt idx="0">
                  <c:v>Property Taxes</c:v>
                </c:pt>
                <c:pt idx="1">
                  <c:v>LOST</c:v>
                </c:pt>
                <c:pt idx="2">
                  <c:v>Other Taxes</c:v>
                </c:pt>
                <c:pt idx="3">
                  <c:v>Intergovernmental</c:v>
                </c:pt>
                <c:pt idx="4">
                  <c:v>Charges for Services</c:v>
                </c:pt>
                <c:pt idx="5">
                  <c:v>Fines &amp; Forfeitures</c:v>
                </c:pt>
                <c:pt idx="6">
                  <c:v>Other Misc Revenue</c:v>
                </c:pt>
              </c:strCache>
            </c:strRef>
          </c:cat>
          <c:val>
            <c:numRef>
              <c:f>Sheet1!$B$2:$B$8</c:f>
              <c:numCache>
                <c:formatCode>0%</c:formatCode>
                <c:ptCount val="7"/>
                <c:pt idx="0">
                  <c:v>0.6149</c:v>
                </c:pt>
                <c:pt idx="1">
                  <c:v>0.2</c:v>
                </c:pt>
                <c:pt idx="2">
                  <c:v>0.02</c:v>
                </c:pt>
                <c:pt idx="3">
                  <c:v>4.4900000000000002E-2</c:v>
                </c:pt>
                <c:pt idx="4">
                  <c:v>9.0300000000000005E-2</c:v>
                </c:pt>
                <c:pt idx="5">
                  <c:v>3.2000000000000001E-2</c:v>
                </c:pt>
                <c:pt idx="6">
                  <c:v>0.01</c:v>
                </c:pt>
              </c:numCache>
            </c:numRef>
          </c:val>
          <c:extLst>
            <c:ext xmlns:c16="http://schemas.microsoft.com/office/drawing/2014/chart" uri="{C3380CC4-5D6E-409C-BE32-E72D297353CC}">
              <c16:uniqueId val="{0000000E-167E-4EF6-8B3B-BE0F811C2466}"/>
            </c:ext>
          </c:extLst>
        </c:ser>
        <c:dLbls>
          <c:dLblPos val="ctr"/>
          <c:showLegendKey val="0"/>
          <c:showVal val="0"/>
          <c:showCatName val="0"/>
          <c:showSerName val="0"/>
          <c:showPercent val="1"/>
          <c:showBubbleSize val="0"/>
          <c:showLeaderLines val="1"/>
        </c:dLbls>
      </c:pie3DChart>
      <c:spPr>
        <a:noFill/>
        <a:ln>
          <a:noFill/>
        </a:ln>
        <a:effectLst/>
      </c:spPr>
    </c:plotArea>
    <c:legend>
      <c:legendPos val="r"/>
      <c:legendEntry>
        <c:idx val="2"/>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Entry>
      <c:legendEntry>
        <c:idx val="3"/>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Entry>
      <c:legendEntry>
        <c:idx val="4"/>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Entry>
      <c:legendEntry>
        <c:idx val="5"/>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Entry>
      <c:legendEntry>
        <c:idx val="6"/>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Entry>
      <c:layout>
        <c:manualLayout>
          <c:xMode val="edge"/>
          <c:yMode val="edge"/>
          <c:x val="0.73986142861174609"/>
          <c:y val="9.9833989501312337E-2"/>
          <c:w val="0.2477162532102842"/>
          <c:h val="0.7120511811023622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dirty="0"/>
              <a:t>Property Tax as a % of General Fund Revenue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Property Tax as a % of General Fund Revenue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2016</c:v>
                </c:pt>
                <c:pt idx="1">
                  <c:v>2017</c:v>
                </c:pt>
                <c:pt idx="2">
                  <c:v>2018</c:v>
                </c:pt>
                <c:pt idx="3">
                  <c:v>2019</c:v>
                </c:pt>
                <c:pt idx="4">
                  <c:v>2020</c:v>
                </c:pt>
                <c:pt idx="5">
                  <c:v>2021</c:v>
                </c:pt>
                <c:pt idx="6">
                  <c:v>2022</c:v>
                </c:pt>
                <c:pt idx="7">
                  <c:v>2023</c:v>
                </c:pt>
                <c:pt idx="8">
                  <c:v>2024 Budget</c:v>
                </c:pt>
                <c:pt idx="9">
                  <c:v>2025 Proposed</c:v>
                </c:pt>
              </c:strCache>
            </c:strRef>
          </c:cat>
          <c:val>
            <c:numRef>
              <c:f>Sheet1!$B$2:$B$11</c:f>
              <c:numCache>
                <c:formatCode>0%</c:formatCode>
                <c:ptCount val="10"/>
                <c:pt idx="0">
                  <c:v>0.53</c:v>
                </c:pt>
                <c:pt idx="1">
                  <c:v>0.52</c:v>
                </c:pt>
                <c:pt idx="2">
                  <c:v>0.52</c:v>
                </c:pt>
                <c:pt idx="3">
                  <c:v>0.53</c:v>
                </c:pt>
                <c:pt idx="4">
                  <c:v>0.56999999999999995</c:v>
                </c:pt>
                <c:pt idx="5">
                  <c:v>0.56999999999999995</c:v>
                </c:pt>
                <c:pt idx="6">
                  <c:v>0.57999999999999996</c:v>
                </c:pt>
                <c:pt idx="7">
                  <c:v>0.57999999999999996</c:v>
                </c:pt>
                <c:pt idx="8">
                  <c:v>0.57999999999999996</c:v>
                </c:pt>
                <c:pt idx="9">
                  <c:v>0.62</c:v>
                </c:pt>
              </c:numCache>
            </c:numRef>
          </c:val>
          <c:extLst>
            <c:ext xmlns:c16="http://schemas.microsoft.com/office/drawing/2014/chart" uri="{C3380CC4-5D6E-409C-BE32-E72D297353CC}">
              <c16:uniqueId val="{00000000-648D-471C-8FB4-4BDAD87153D5}"/>
            </c:ext>
          </c:extLst>
        </c:ser>
        <c:dLbls>
          <c:showLegendKey val="0"/>
          <c:showVal val="0"/>
          <c:showCatName val="0"/>
          <c:showSerName val="0"/>
          <c:showPercent val="0"/>
          <c:showBubbleSize val="0"/>
        </c:dLbls>
        <c:gapWidth val="219"/>
        <c:overlap val="-27"/>
        <c:axId val="1578133343"/>
        <c:axId val="1578081167"/>
      </c:barChart>
      <c:catAx>
        <c:axId val="15781333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8081167"/>
        <c:crosses val="autoZero"/>
        <c:auto val="1"/>
        <c:lblAlgn val="ctr"/>
        <c:lblOffset val="100"/>
        <c:noMultiLvlLbl val="0"/>
      </c:catAx>
      <c:valAx>
        <c:axId val="157808116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781333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baseline="0" dirty="0"/>
              <a:t>General Fund Expenditures</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Sheet1!$B$1</c:f>
              <c:strCache>
                <c:ptCount val="1"/>
                <c:pt idx="0">
                  <c:v>Public Safety</c:v>
                </c:pt>
              </c:strCache>
            </c:strRef>
          </c:tx>
          <c:spPr>
            <a:solidFill>
              <a:schemeClr val="accent1"/>
            </a:solidFill>
            <a:ln>
              <a:noFill/>
            </a:ln>
            <a:effectLst/>
            <a:sp3d/>
          </c:spPr>
          <c:invertIfNegative val="0"/>
          <c:cat>
            <c:numRef>
              <c:f>Sheet1!$A$2:$A$3</c:f>
              <c:numCache>
                <c:formatCode>General</c:formatCode>
                <c:ptCount val="2"/>
                <c:pt idx="0">
                  <c:v>2024</c:v>
                </c:pt>
                <c:pt idx="1">
                  <c:v>2025</c:v>
                </c:pt>
              </c:numCache>
            </c:numRef>
          </c:cat>
          <c:val>
            <c:numRef>
              <c:f>Sheet1!$B$2:$B$3</c:f>
              <c:numCache>
                <c:formatCode>_("$"* #,##0_);_("$"* \(#,##0\);_("$"* "-"_);_(@_)</c:formatCode>
                <c:ptCount val="2"/>
                <c:pt idx="0">
                  <c:v>11072000</c:v>
                </c:pt>
                <c:pt idx="1">
                  <c:v>12140300</c:v>
                </c:pt>
              </c:numCache>
            </c:numRef>
          </c:val>
          <c:extLst>
            <c:ext xmlns:c16="http://schemas.microsoft.com/office/drawing/2014/chart" uri="{C3380CC4-5D6E-409C-BE32-E72D297353CC}">
              <c16:uniqueId val="{00000000-5519-4DAE-AF89-031CF74F9F63}"/>
            </c:ext>
          </c:extLst>
        </c:ser>
        <c:ser>
          <c:idx val="1"/>
          <c:order val="1"/>
          <c:tx>
            <c:strRef>
              <c:f>Sheet1!$C$1</c:f>
              <c:strCache>
                <c:ptCount val="1"/>
                <c:pt idx="0">
                  <c:v>General Gov't</c:v>
                </c:pt>
              </c:strCache>
            </c:strRef>
          </c:tx>
          <c:spPr>
            <a:solidFill>
              <a:schemeClr val="accent2"/>
            </a:solidFill>
            <a:ln>
              <a:noFill/>
            </a:ln>
            <a:effectLst/>
            <a:sp3d/>
          </c:spPr>
          <c:invertIfNegative val="0"/>
          <c:cat>
            <c:numRef>
              <c:f>Sheet1!$A$2:$A$3</c:f>
              <c:numCache>
                <c:formatCode>General</c:formatCode>
                <c:ptCount val="2"/>
                <c:pt idx="0">
                  <c:v>2024</c:v>
                </c:pt>
                <c:pt idx="1">
                  <c:v>2025</c:v>
                </c:pt>
              </c:numCache>
            </c:numRef>
          </c:cat>
          <c:val>
            <c:numRef>
              <c:f>Sheet1!$C$2:$C$3</c:f>
              <c:numCache>
                <c:formatCode>_("$"* #,##0_);_("$"* \(#,##0\);_("$"* "-"_);_(@_)</c:formatCode>
                <c:ptCount val="2"/>
                <c:pt idx="0">
                  <c:v>6193000</c:v>
                </c:pt>
                <c:pt idx="1">
                  <c:v>6605000</c:v>
                </c:pt>
              </c:numCache>
            </c:numRef>
          </c:val>
          <c:extLst>
            <c:ext xmlns:c16="http://schemas.microsoft.com/office/drawing/2014/chart" uri="{C3380CC4-5D6E-409C-BE32-E72D297353CC}">
              <c16:uniqueId val="{00000001-5519-4DAE-AF89-031CF74F9F63}"/>
            </c:ext>
          </c:extLst>
        </c:ser>
        <c:ser>
          <c:idx val="2"/>
          <c:order val="2"/>
          <c:tx>
            <c:strRef>
              <c:f>Sheet1!$D$1</c:f>
              <c:strCache>
                <c:ptCount val="1"/>
                <c:pt idx="0">
                  <c:v>Judicial</c:v>
                </c:pt>
              </c:strCache>
            </c:strRef>
          </c:tx>
          <c:spPr>
            <a:solidFill>
              <a:schemeClr val="accent3"/>
            </a:solidFill>
            <a:ln>
              <a:noFill/>
            </a:ln>
            <a:effectLst/>
            <a:sp3d/>
          </c:spPr>
          <c:invertIfNegative val="0"/>
          <c:cat>
            <c:numRef>
              <c:f>Sheet1!$A$2:$A$3</c:f>
              <c:numCache>
                <c:formatCode>General</c:formatCode>
                <c:ptCount val="2"/>
                <c:pt idx="0">
                  <c:v>2024</c:v>
                </c:pt>
                <c:pt idx="1">
                  <c:v>2025</c:v>
                </c:pt>
              </c:numCache>
            </c:numRef>
          </c:cat>
          <c:val>
            <c:numRef>
              <c:f>Sheet1!$D$2:$D$3</c:f>
              <c:numCache>
                <c:formatCode>_("$"* #,##0_);_("$"* \(#,##0\);_("$"* "-"_);_(@_)</c:formatCode>
                <c:ptCount val="2"/>
                <c:pt idx="0">
                  <c:v>3918000</c:v>
                </c:pt>
                <c:pt idx="1">
                  <c:v>4311400</c:v>
                </c:pt>
              </c:numCache>
            </c:numRef>
          </c:val>
          <c:extLst>
            <c:ext xmlns:c16="http://schemas.microsoft.com/office/drawing/2014/chart" uri="{C3380CC4-5D6E-409C-BE32-E72D297353CC}">
              <c16:uniqueId val="{00000002-5519-4DAE-AF89-031CF74F9F63}"/>
            </c:ext>
          </c:extLst>
        </c:ser>
        <c:ser>
          <c:idx val="3"/>
          <c:order val="3"/>
          <c:tx>
            <c:strRef>
              <c:f>Sheet1!$E$1</c:f>
              <c:strCache>
                <c:ptCount val="1"/>
                <c:pt idx="0">
                  <c:v>Public Works</c:v>
                </c:pt>
              </c:strCache>
            </c:strRef>
          </c:tx>
          <c:spPr>
            <a:solidFill>
              <a:schemeClr val="accent4"/>
            </a:solidFill>
            <a:ln>
              <a:noFill/>
            </a:ln>
            <a:effectLst/>
            <a:sp3d/>
          </c:spPr>
          <c:invertIfNegative val="0"/>
          <c:cat>
            <c:numRef>
              <c:f>Sheet1!$A$2:$A$3</c:f>
              <c:numCache>
                <c:formatCode>General</c:formatCode>
                <c:ptCount val="2"/>
                <c:pt idx="0">
                  <c:v>2024</c:v>
                </c:pt>
                <c:pt idx="1">
                  <c:v>2025</c:v>
                </c:pt>
              </c:numCache>
            </c:numRef>
          </c:cat>
          <c:val>
            <c:numRef>
              <c:f>Sheet1!$E$2:$E$3</c:f>
              <c:numCache>
                <c:formatCode>_("$"* #,##0_);_("$"* \(#,##0\);_("$"* "-"_);_(@_)</c:formatCode>
                <c:ptCount val="2"/>
                <c:pt idx="0">
                  <c:v>3036000</c:v>
                </c:pt>
                <c:pt idx="1">
                  <c:v>2523000</c:v>
                </c:pt>
              </c:numCache>
            </c:numRef>
          </c:val>
          <c:extLst>
            <c:ext xmlns:c16="http://schemas.microsoft.com/office/drawing/2014/chart" uri="{C3380CC4-5D6E-409C-BE32-E72D297353CC}">
              <c16:uniqueId val="{00000003-5519-4DAE-AF89-031CF74F9F63}"/>
            </c:ext>
          </c:extLst>
        </c:ser>
        <c:ser>
          <c:idx val="4"/>
          <c:order val="4"/>
          <c:tx>
            <c:strRef>
              <c:f>Sheet1!$F$1</c:f>
              <c:strCache>
                <c:ptCount val="1"/>
                <c:pt idx="0">
                  <c:v>Culture &amp; Recreation</c:v>
                </c:pt>
              </c:strCache>
            </c:strRef>
          </c:tx>
          <c:spPr>
            <a:solidFill>
              <a:schemeClr val="accent5"/>
            </a:solidFill>
            <a:ln>
              <a:noFill/>
            </a:ln>
            <a:effectLst/>
            <a:sp3d/>
          </c:spPr>
          <c:invertIfNegative val="0"/>
          <c:cat>
            <c:numRef>
              <c:f>Sheet1!$A$2:$A$3</c:f>
              <c:numCache>
                <c:formatCode>General</c:formatCode>
                <c:ptCount val="2"/>
                <c:pt idx="0">
                  <c:v>2024</c:v>
                </c:pt>
                <c:pt idx="1">
                  <c:v>2025</c:v>
                </c:pt>
              </c:numCache>
            </c:numRef>
          </c:cat>
          <c:val>
            <c:numRef>
              <c:f>Sheet1!$F$2:$F$3</c:f>
              <c:numCache>
                <c:formatCode>_("$"* #,##0_);_("$"* \(#,##0\);_("$"* "-"_);_(@_)</c:formatCode>
                <c:ptCount val="2"/>
                <c:pt idx="0">
                  <c:v>1987000</c:v>
                </c:pt>
                <c:pt idx="1">
                  <c:v>2774700</c:v>
                </c:pt>
              </c:numCache>
            </c:numRef>
          </c:val>
          <c:extLst>
            <c:ext xmlns:c16="http://schemas.microsoft.com/office/drawing/2014/chart" uri="{C3380CC4-5D6E-409C-BE32-E72D297353CC}">
              <c16:uniqueId val="{00000004-5519-4DAE-AF89-031CF74F9F63}"/>
            </c:ext>
          </c:extLst>
        </c:ser>
        <c:ser>
          <c:idx val="5"/>
          <c:order val="5"/>
          <c:tx>
            <c:strRef>
              <c:f>Sheet1!$G$1</c:f>
              <c:strCache>
                <c:ptCount val="1"/>
                <c:pt idx="0">
                  <c:v>Housing &amp; Development</c:v>
                </c:pt>
              </c:strCache>
            </c:strRef>
          </c:tx>
          <c:spPr>
            <a:solidFill>
              <a:schemeClr val="accent6"/>
            </a:solidFill>
            <a:ln>
              <a:noFill/>
            </a:ln>
            <a:effectLst/>
            <a:sp3d/>
          </c:spPr>
          <c:invertIfNegative val="0"/>
          <c:cat>
            <c:numRef>
              <c:f>Sheet1!$A$2:$A$3</c:f>
              <c:numCache>
                <c:formatCode>General</c:formatCode>
                <c:ptCount val="2"/>
                <c:pt idx="0">
                  <c:v>2024</c:v>
                </c:pt>
                <c:pt idx="1">
                  <c:v>2025</c:v>
                </c:pt>
              </c:numCache>
            </c:numRef>
          </c:cat>
          <c:val>
            <c:numRef>
              <c:f>Sheet1!$G$2:$G$3</c:f>
              <c:numCache>
                <c:formatCode>_("$"* #,##0_);_("$"* \(#,##0\);_("$"* "-"_);_(@_)</c:formatCode>
                <c:ptCount val="2"/>
                <c:pt idx="0">
                  <c:v>671000</c:v>
                </c:pt>
                <c:pt idx="1">
                  <c:v>713600</c:v>
                </c:pt>
              </c:numCache>
            </c:numRef>
          </c:val>
          <c:extLst>
            <c:ext xmlns:c16="http://schemas.microsoft.com/office/drawing/2014/chart" uri="{C3380CC4-5D6E-409C-BE32-E72D297353CC}">
              <c16:uniqueId val="{00000000-F63D-40F2-AFE6-DDAD7D0E1C0B}"/>
            </c:ext>
          </c:extLst>
        </c:ser>
        <c:ser>
          <c:idx val="6"/>
          <c:order val="6"/>
          <c:tx>
            <c:strRef>
              <c:f>Sheet1!$H$1</c:f>
              <c:strCache>
                <c:ptCount val="1"/>
                <c:pt idx="0">
                  <c:v>Other Uses</c:v>
                </c:pt>
              </c:strCache>
            </c:strRef>
          </c:tx>
          <c:spPr>
            <a:solidFill>
              <a:schemeClr val="accent1">
                <a:lumMod val="60000"/>
              </a:schemeClr>
            </a:solidFill>
            <a:ln>
              <a:noFill/>
            </a:ln>
            <a:effectLst/>
            <a:sp3d/>
          </c:spPr>
          <c:invertIfNegative val="0"/>
          <c:cat>
            <c:numRef>
              <c:f>Sheet1!$A$2:$A$3</c:f>
              <c:numCache>
                <c:formatCode>General</c:formatCode>
                <c:ptCount val="2"/>
                <c:pt idx="0">
                  <c:v>2024</c:v>
                </c:pt>
                <c:pt idx="1">
                  <c:v>2025</c:v>
                </c:pt>
              </c:numCache>
            </c:numRef>
          </c:cat>
          <c:val>
            <c:numRef>
              <c:f>Sheet1!$H$2:$H$3</c:f>
              <c:numCache>
                <c:formatCode>_("$"* #,##0_);_("$"* \(#,##0\);_("$"* "-"_);_(@_)</c:formatCode>
                <c:ptCount val="2"/>
                <c:pt idx="0">
                  <c:v>677000</c:v>
                </c:pt>
                <c:pt idx="1">
                  <c:v>646000</c:v>
                </c:pt>
              </c:numCache>
            </c:numRef>
          </c:val>
          <c:extLst>
            <c:ext xmlns:c16="http://schemas.microsoft.com/office/drawing/2014/chart" uri="{C3380CC4-5D6E-409C-BE32-E72D297353CC}">
              <c16:uniqueId val="{00000001-F63D-40F2-AFE6-DDAD7D0E1C0B}"/>
            </c:ext>
          </c:extLst>
        </c:ser>
        <c:ser>
          <c:idx val="7"/>
          <c:order val="7"/>
          <c:tx>
            <c:strRef>
              <c:f>Sheet1!$I$1</c:f>
              <c:strCache>
                <c:ptCount val="1"/>
                <c:pt idx="0">
                  <c:v>Health &amp; Welfare</c:v>
                </c:pt>
              </c:strCache>
            </c:strRef>
          </c:tx>
          <c:spPr>
            <a:solidFill>
              <a:schemeClr val="accent2">
                <a:lumMod val="60000"/>
              </a:schemeClr>
            </a:solidFill>
            <a:ln>
              <a:noFill/>
            </a:ln>
            <a:effectLst/>
            <a:sp3d/>
          </c:spPr>
          <c:invertIfNegative val="0"/>
          <c:cat>
            <c:numRef>
              <c:f>Sheet1!$A$2:$A$3</c:f>
              <c:numCache>
                <c:formatCode>General</c:formatCode>
                <c:ptCount val="2"/>
                <c:pt idx="0">
                  <c:v>2024</c:v>
                </c:pt>
                <c:pt idx="1">
                  <c:v>2025</c:v>
                </c:pt>
              </c:numCache>
            </c:numRef>
          </c:cat>
          <c:val>
            <c:numRef>
              <c:f>Sheet1!$I$2:$I$3</c:f>
              <c:numCache>
                <c:formatCode>_("$"* #,##0_);_("$"* \(#,##0\);_("$"* "-"_);_(@_)</c:formatCode>
                <c:ptCount val="2"/>
                <c:pt idx="0">
                  <c:v>246000</c:v>
                </c:pt>
                <c:pt idx="1">
                  <c:v>286000</c:v>
                </c:pt>
              </c:numCache>
            </c:numRef>
          </c:val>
          <c:extLst>
            <c:ext xmlns:c16="http://schemas.microsoft.com/office/drawing/2014/chart" uri="{C3380CC4-5D6E-409C-BE32-E72D297353CC}">
              <c16:uniqueId val="{00000002-F63D-40F2-AFE6-DDAD7D0E1C0B}"/>
            </c:ext>
          </c:extLst>
        </c:ser>
        <c:ser>
          <c:idx val="8"/>
          <c:order val="8"/>
          <c:tx>
            <c:strRef>
              <c:f>Sheet1!$J$1</c:f>
              <c:strCache>
                <c:ptCount val="1"/>
                <c:pt idx="0">
                  <c:v>Contingency</c:v>
                </c:pt>
              </c:strCache>
            </c:strRef>
          </c:tx>
          <c:spPr>
            <a:solidFill>
              <a:schemeClr val="accent3">
                <a:lumMod val="60000"/>
              </a:schemeClr>
            </a:solidFill>
            <a:ln>
              <a:noFill/>
            </a:ln>
            <a:effectLst/>
            <a:sp3d/>
          </c:spPr>
          <c:invertIfNegative val="0"/>
          <c:cat>
            <c:numRef>
              <c:f>Sheet1!$A$2:$A$3</c:f>
              <c:numCache>
                <c:formatCode>General</c:formatCode>
                <c:ptCount val="2"/>
                <c:pt idx="0">
                  <c:v>2024</c:v>
                </c:pt>
                <c:pt idx="1">
                  <c:v>2025</c:v>
                </c:pt>
              </c:numCache>
            </c:numRef>
          </c:cat>
          <c:val>
            <c:numRef>
              <c:f>Sheet1!$J$2:$J$3</c:f>
              <c:numCache>
                <c:formatCode>_("$"* #,##0_);_("$"* \(#,##0\);_("$"* "-"_);_(@_)</c:formatCode>
                <c:ptCount val="2"/>
                <c:pt idx="0">
                  <c:v>200000</c:v>
                </c:pt>
                <c:pt idx="1">
                  <c:v>0</c:v>
                </c:pt>
              </c:numCache>
            </c:numRef>
          </c:val>
          <c:extLst>
            <c:ext xmlns:c16="http://schemas.microsoft.com/office/drawing/2014/chart" uri="{C3380CC4-5D6E-409C-BE32-E72D297353CC}">
              <c16:uniqueId val="{00000003-F63D-40F2-AFE6-DDAD7D0E1C0B}"/>
            </c:ext>
          </c:extLst>
        </c:ser>
        <c:dLbls>
          <c:showLegendKey val="0"/>
          <c:showVal val="0"/>
          <c:showCatName val="0"/>
          <c:showSerName val="0"/>
          <c:showPercent val="0"/>
          <c:showBubbleSize val="0"/>
        </c:dLbls>
        <c:gapWidth val="150"/>
        <c:shape val="box"/>
        <c:axId val="1814240864"/>
        <c:axId val="317293088"/>
        <c:axId val="0"/>
      </c:bar3DChart>
      <c:catAx>
        <c:axId val="181424086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17293088"/>
        <c:crosses val="autoZero"/>
        <c:auto val="1"/>
        <c:lblAlgn val="ctr"/>
        <c:lblOffset val="100"/>
        <c:noMultiLvlLbl val="0"/>
      </c:catAx>
      <c:valAx>
        <c:axId val="317293088"/>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814240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Sheet1!$B$1</c:f>
              <c:strCache>
                <c:ptCount val="1"/>
                <c:pt idx="0">
                  <c:v>Water Revenue</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elete val="1"/>
          </c:dLbls>
          <c:cat>
            <c:numRef>
              <c:f>Sheet1!$A$2:$A$6</c:f>
              <c:numCache>
                <c:formatCode>General</c:formatCode>
                <c:ptCount val="5"/>
                <c:pt idx="0">
                  <c:v>2020</c:v>
                </c:pt>
                <c:pt idx="1">
                  <c:v>2021</c:v>
                </c:pt>
                <c:pt idx="2">
                  <c:v>2022</c:v>
                </c:pt>
                <c:pt idx="3">
                  <c:v>2023</c:v>
                </c:pt>
                <c:pt idx="4">
                  <c:v>2024</c:v>
                </c:pt>
              </c:numCache>
            </c:numRef>
          </c:cat>
          <c:val>
            <c:numRef>
              <c:f>Sheet1!$B$2:$B$6</c:f>
              <c:numCache>
                <c:formatCode>General</c:formatCode>
                <c:ptCount val="5"/>
                <c:pt idx="0">
                  <c:v>4015455</c:v>
                </c:pt>
                <c:pt idx="1">
                  <c:v>4280000</c:v>
                </c:pt>
                <c:pt idx="2">
                  <c:v>4350000</c:v>
                </c:pt>
                <c:pt idx="3">
                  <c:v>4350000</c:v>
                </c:pt>
                <c:pt idx="4">
                  <c:v>4450000</c:v>
                </c:pt>
              </c:numCache>
            </c:numRef>
          </c:val>
          <c:extLst>
            <c:ext xmlns:c16="http://schemas.microsoft.com/office/drawing/2014/chart" uri="{C3380CC4-5D6E-409C-BE32-E72D297353CC}">
              <c16:uniqueId val="{00000000-FAE7-4E0F-ACC3-C302D4B5DCB7}"/>
            </c:ext>
          </c:extLst>
        </c:ser>
        <c:ser>
          <c:idx val="1"/>
          <c:order val="1"/>
          <c:tx>
            <c:strRef>
              <c:f>Sheet1!$C$1</c:f>
              <c:strCache>
                <c:ptCount val="1"/>
                <c:pt idx="0">
                  <c:v>Sewer Revenue</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elete val="1"/>
          </c:dLbls>
          <c:cat>
            <c:numRef>
              <c:f>Sheet1!$A$2:$A$6</c:f>
              <c:numCache>
                <c:formatCode>General</c:formatCode>
                <c:ptCount val="5"/>
                <c:pt idx="0">
                  <c:v>2020</c:v>
                </c:pt>
                <c:pt idx="1">
                  <c:v>2021</c:v>
                </c:pt>
                <c:pt idx="2">
                  <c:v>2022</c:v>
                </c:pt>
                <c:pt idx="3">
                  <c:v>2023</c:v>
                </c:pt>
                <c:pt idx="4">
                  <c:v>2024</c:v>
                </c:pt>
              </c:numCache>
            </c:numRef>
          </c:cat>
          <c:val>
            <c:numRef>
              <c:f>Sheet1!$C$2:$C$6</c:f>
              <c:numCache>
                <c:formatCode>General</c:formatCode>
                <c:ptCount val="5"/>
                <c:pt idx="0">
                  <c:v>931726</c:v>
                </c:pt>
                <c:pt idx="1">
                  <c:v>950003</c:v>
                </c:pt>
                <c:pt idx="2">
                  <c:v>955000</c:v>
                </c:pt>
                <c:pt idx="3">
                  <c:v>955000</c:v>
                </c:pt>
                <c:pt idx="4">
                  <c:v>955000</c:v>
                </c:pt>
              </c:numCache>
            </c:numRef>
          </c:val>
          <c:extLst>
            <c:ext xmlns:c16="http://schemas.microsoft.com/office/drawing/2014/chart" uri="{C3380CC4-5D6E-409C-BE32-E72D297353CC}">
              <c16:uniqueId val="{00000001-FAE7-4E0F-ACC3-C302D4B5DCB7}"/>
            </c:ext>
          </c:extLst>
        </c:ser>
        <c:ser>
          <c:idx val="2"/>
          <c:order val="2"/>
          <c:tx>
            <c:strRef>
              <c:f>Sheet1!$D$1</c:f>
              <c:strCache>
                <c:ptCount val="1"/>
                <c:pt idx="0">
                  <c:v>Other Charges and Fees</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elete val="1"/>
          </c:dLbls>
          <c:cat>
            <c:numRef>
              <c:f>Sheet1!$A$2:$A$6</c:f>
              <c:numCache>
                <c:formatCode>General</c:formatCode>
                <c:ptCount val="5"/>
                <c:pt idx="0">
                  <c:v>2020</c:v>
                </c:pt>
                <c:pt idx="1">
                  <c:v>2021</c:v>
                </c:pt>
                <c:pt idx="2">
                  <c:v>2022</c:v>
                </c:pt>
                <c:pt idx="3">
                  <c:v>2023</c:v>
                </c:pt>
                <c:pt idx="4">
                  <c:v>2024</c:v>
                </c:pt>
              </c:numCache>
            </c:numRef>
          </c:cat>
          <c:val>
            <c:numRef>
              <c:f>Sheet1!$D$2:$D$6</c:f>
              <c:numCache>
                <c:formatCode>General</c:formatCode>
                <c:ptCount val="5"/>
                <c:pt idx="0">
                  <c:v>305420</c:v>
                </c:pt>
                <c:pt idx="1">
                  <c:v>309205</c:v>
                </c:pt>
                <c:pt idx="2">
                  <c:v>310000</c:v>
                </c:pt>
                <c:pt idx="3">
                  <c:v>310000</c:v>
                </c:pt>
                <c:pt idx="4">
                  <c:v>310000</c:v>
                </c:pt>
              </c:numCache>
            </c:numRef>
          </c:val>
          <c:extLst>
            <c:ext xmlns:c16="http://schemas.microsoft.com/office/drawing/2014/chart" uri="{C3380CC4-5D6E-409C-BE32-E72D297353CC}">
              <c16:uniqueId val="{00000002-FAE7-4E0F-ACC3-C302D4B5DCB7}"/>
            </c:ext>
          </c:extLst>
        </c:ser>
        <c:ser>
          <c:idx val="3"/>
          <c:order val="3"/>
          <c:tx>
            <c:strRef>
              <c:f>Sheet1!$E$1</c:f>
              <c:strCache>
                <c:ptCount val="1"/>
                <c:pt idx="0">
                  <c:v>Grant Revenue</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elete val="1"/>
          </c:dLbls>
          <c:cat>
            <c:numRef>
              <c:f>Sheet1!$A$2:$A$6</c:f>
              <c:numCache>
                <c:formatCode>General</c:formatCode>
                <c:ptCount val="5"/>
                <c:pt idx="0">
                  <c:v>2020</c:v>
                </c:pt>
                <c:pt idx="1">
                  <c:v>2021</c:v>
                </c:pt>
                <c:pt idx="2">
                  <c:v>2022</c:v>
                </c:pt>
                <c:pt idx="3">
                  <c:v>2023</c:v>
                </c:pt>
                <c:pt idx="4">
                  <c:v>2024</c:v>
                </c:pt>
              </c:numCache>
            </c:numRef>
          </c:cat>
          <c:val>
            <c:numRef>
              <c:f>Sheet1!$E$2:$E$6</c:f>
              <c:numCache>
                <c:formatCode>General</c:formatCode>
                <c:ptCount val="5"/>
                <c:pt idx="0">
                  <c:v>47263</c:v>
                </c:pt>
                <c:pt idx="1">
                  <c:v>565000</c:v>
                </c:pt>
                <c:pt idx="2">
                  <c:v>0</c:v>
                </c:pt>
                <c:pt idx="3">
                  <c:v>50000</c:v>
                </c:pt>
                <c:pt idx="4">
                  <c:v>700000</c:v>
                </c:pt>
              </c:numCache>
            </c:numRef>
          </c:val>
          <c:extLst>
            <c:ext xmlns:c16="http://schemas.microsoft.com/office/drawing/2014/chart" uri="{C3380CC4-5D6E-409C-BE32-E72D297353CC}">
              <c16:uniqueId val="{00000003-FAE7-4E0F-ACC3-C302D4B5DCB7}"/>
            </c:ext>
          </c:extLst>
        </c:ser>
        <c:dLbls>
          <c:showLegendKey val="0"/>
          <c:showVal val="1"/>
          <c:showCatName val="0"/>
          <c:showSerName val="0"/>
          <c:showPercent val="0"/>
          <c:showBubbleSize val="0"/>
        </c:dLbls>
        <c:gapWidth val="150"/>
        <c:shape val="box"/>
        <c:axId val="715122367"/>
        <c:axId val="565311407"/>
        <c:axId val="0"/>
      </c:bar3DChart>
      <c:catAx>
        <c:axId val="715122367"/>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5311407"/>
        <c:crosses val="autoZero"/>
        <c:auto val="1"/>
        <c:lblAlgn val="ctr"/>
        <c:lblOffset val="100"/>
        <c:noMultiLvlLbl val="0"/>
      </c:catAx>
      <c:valAx>
        <c:axId val="5653114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5122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683119471177217E-2"/>
          <c:y val="0.11795169337442661"/>
          <c:w val="0.8332428064547488"/>
          <c:h val="0.68062907275203088"/>
        </c:manualLayout>
      </c:layout>
      <c:lineChart>
        <c:grouping val="standard"/>
        <c:varyColors val="0"/>
        <c:ser>
          <c:idx val="0"/>
          <c:order val="0"/>
          <c:tx>
            <c:strRef>
              <c:f>Sheet1!$B$1</c:f>
              <c:strCache>
                <c:ptCount val="1"/>
                <c:pt idx="0">
                  <c:v>QTR Total</c:v>
                </c:pt>
              </c:strCache>
            </c:strRef>
          </c:tx>
          <c:spPr>
            <a:ln w="28575" cap="rnd">
              <a:solidFill>
                <a:schemeClr val="accent1"/>
              </a:solidFill>
              <a:round/>
            </a:ln>
            <a:effectLst/>
          </c:spPr>
          <c:marker>
            <c:symbol val="none"/>
          </c:marker>
          <c:cat>
            <c:strRef>
              <c:f>Sheet1!$A$2:$A$7</c:f>
              <c:strCache>
                <c:ptCount val="6"/>
                <c:pt idx="0">
                  <c:v>APR 18-MAR 19</c:v>
                </c:pt>
                <c:pt idx="1">
                  <c:v>APR 19-MAR 20</c:v>
                </c:pt>
                <c:pt idx="2">
                  <c:v>APR 20-MAR 21</c:v>
                </c:pt>
                <c:pt idx="3">
                  <c:v>APR 21-MAR 22</c:v>
                </c:pt>
                <c:pt idx="4">
                  <c:v>APR 22-MAR 23</c:v>
                </c:pt>
                <c:pt idx="5">
                  <c:v>APR 23-MAR 24</c:v>
                </c:pt>
              </c:strCache>
            </c:strRef>
          </c:cat>
          <c:val>
            <c:numRef>
              <c:f>Sheet1!$B$2:$B$7</c:f>
              <c:numCache>
                <c:formatCode>General</c:formatCode>
                <c:ptCount val="6"/>
                <c:pt idx="0">
                  <c:v>6741038.9400000004</c:v>
                </c:pt>
                <c:pt idx="1">
                  <c:v>7120810.29</c:v>
                </c:pt>
                <c:pt idx="2">
                  <c:v>8087847.3200000003</c:v>
                </c:pt>
                <c:pt idx="3">
                  <c:v>9064205.1500000004</c:v>
                </c:pt>
                <c:pt idx="4">
                  <c:v>9671731.7300000004</c:v>
                </c:pt>
                <c:pt idx="5">
                  <c:v>9861890</c:v>
                </c:pt>
              </c:numCache>
            </c:numRef>
          </c:val>
          <c:smooth val="0"/>
          <c:extLst>
            <c:ext xmlns:c16="http://schemas.microsoft.com/office/drawing/2014/chart" uri="{C3380CC4-5D6E-409C-BE32-E72D297353CC}">
              <c16:uniqueId val="{00000000-5DBD-4625-9A68-C86DAC02551E}"/>
            </c:ext>
          </c:extLst>
        </c:ser>
        <c:dLbls>
          <c:showLegendKey val="0"/>
          <c:showVal val="0"/>
          <c:showCatName val="0"/>
          <c:showSerName val="0"/>
          <c:showPercent val="0"/>
          <c:showBubbleSize val="0"/>
        </c:dLbls>
        <c:smooth val="0"/>
        <c:axId val="871815887"/>
        <c:axId val="565325439"/>
      </c:lineChart>
      <c:catAx>
        <c:axId val="871815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5325439"/>
        <c:crosses val="autoZero"/>
        <c:auto val="1"/>
        <c:lblAlgn val="ctr"/>
        <c:lblOffset val="100"/>
        <c:noMultiLvlLbl val="0"/>
      </c:catAx>
      <c:valAx>
        <c:axId val="5653254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71815887"/>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736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977531" y="0"/>
            <a:ext cx="3043979" cy="467363"/>
          </a:xfrm>
          <a:prstGeom prst="rect">
            <a:avLst/>
          </a:prstGeom>
        </p:spPr>
        <p:txBody>
          <a:bodyPr vert="horz" lIns="91577" tIns="45789" rIns="91577" bIns="45789" rtlCol="0"/>
          <a:lstStyle>
            <a:lvl1pPr algn="r">
              <a:defRPr sz="1200"/>
            </a:lvl1pPr>
          </a:lstStyle>
          <a:p>
            <a:fld id="{06D02B25-A097-450B-8026-FD147326D0D1}" type="datetimeFigureOut">
              <a:rPr lang="en-US" smtClean="0"/>
              <a:t>11/19/2024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702946" y="4479687"/>
            <a:ext cx="5617208" cy="3665776"/>
          </a:xfrm>
          <a:prstGeom prst="rect">
            <a:avLst/>
          </a:prstGeom>
        </p:spPr>
        <p:txBody>
          <a:bodyPr vert="horz" lIns="91577" tIns="45789" rIns="91577" bIns="457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1738"/>
            <a:ext cx="3043979" cy="467363"/>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977531" y="8841738"/>
            <a:ext cx="3043979" cy="467363"/>
          </a:xfrm>
          <a:prstGeom prst="rect">
            <a:avLst/>
          </a:prstGeom>
        </p:spPr>
        <p:txBody>
          <a:bodyPr vert="horz" lIns="91577" tIns="45789" rIns="91577" bIns="45789" rtlCol="0" anchor="b"/>
          <a:lstStyle>
            <a:lvl1pPr algn="r">
              <a:defRPr sz="1200"/>
            </a:lvl1pPr>
          </a:lstStyle>
          <a:p>
            <a:fld id="{302B5053-3418-4866-ACBA-A1837E762B9C}" type="slidenum">
              <a:rPr lang="en-US" smtClean="0"/>
              <a:t>‹#›</a:t>
            </a:fld>
            <a:endParaRPr lang="en-US"/>
          </a:p>
        </p:txBody>
      </p:sp>
    </p:spTree>
    <p:extLst>
      <p:ext uri="{BB962C8B-B14F-4D97-AF65-F5344CB8AC3E}">
        <p14:creationId xmlns:p14="http://schemas.microsoft.com/office/powerpoint/2010/main" val="382014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7D68C-F8E5-490C-873C-0B0B73E167EE}" type="datetimeFigureOut">
              <a:rPr lang="en-US" smtClean="0"/>
              <a:pPr/>
              <a:t>11/19/2024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2A2403-1FC4-4C60-8807-D0B32268B37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7D68C-F8E5-490C-873C-0B0B73E167EE}" type="datetimeFigureOut">
              <a:rPr lang="en-US" smtClean="0"/>
              <a:pPr/>
              <a:t>11/19/2024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2A2403-1FC4-4C60-8807-D0B32268B37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399"/>
            <a:ext cx="7772400" cy="1710599"/>
          </a:xfrm>
        </p:spPr>
        <p:txBody>
          <a:bodyPr>
            <a:normAutofit/>
          </a:bodyPr>
          <a:lstStyle/>
          <a:p>
            <a:r>
              <a:rPr lang="en-US" dirty="0"/>
              <a:t>Baldwin County </a:t>
            </a:r>
            <a:br>
              <a:rPr lang="en-US" dirty="0"/>
            </a:br>
            <a:r>
              <a:rPr lang="en-US" dirty="0"/>
              <a:t>Proposed Budget</a:t>
            </a:r>
          </a:p>
        </p:txBody>
      </p:sp>
      <p:sp>
        <p:nvSpPr>
          <p:cNvPr id="3" name="Subtitle 2"/>
          <p:cNvSpPr>
            <a:spLocks noGrp="1"/>
          </p:cNvSpPr>
          <p:nvPr>
            <p:ph type="subTitle" idx="1"/>
          </p:nvPr>
        </p:nvSpPr>
        <p:spPr>
          <a:xfrm>
            <a:off x="1371600" y="4800600"/>
            <a:ext cx="6400800" cy="838200"/>
          </a:xfrm>
        </p:spPr>
        <p:txBody>
          <a:bodyPr/>
          <a:lstStyle/>
          <a:p>
            <a:r>
              <a:rPr lang="en-US" dirty="0"/>
              <a:t>January 1, 2025 – December 31, 2025</a:t>
            </a:r>
          </a:p>
        </p:txBody>
      </p:sp>
      <p:pic>
        <p:nvPicPr>
          <p:cNvPr id="5" name="Picture 4">
            <a:extLst>
              <a:ext uri="{FF2B5EF4-FFF2-40B4-BE49-F238E27FC236}">
                <a16:creationId xmlns:a16="http://schemas.microsoft.com/office/drawing/2014/main" id="{CC879B81-AC71-4070-A2CC-95B88C239441}"/>
              </a:ext>
            </a:extLst>
          </p:cNvPr>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3547074" y="838199"/>
            <a:ext cx="2049851" cy="1981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Special Revenue Funds</a:t>
            </a:r>
            <a:br>
              <a:rPr lang="en-US" dirty="0"/>
            </a:br>
            <a:r>
              <a:rPr lang="en-US" dirty="0"/>
              <a:t>Unincorporated Service District</a:t>
            </a:r>
          </a:p>
        </p:txBody>
      </p:sp>
      <p:sp>
        <p:nvSpPr>
          <p:cNvPr id="3" name="Content Placeholder 2"/>
          <p:cNvSpPr>
            <a:spLocks noGrp="1"/>
          </p:cNvSpPr>
          <p:nvPr>
            <p:ph idx="1"/>
          </p:nvPr>
        </p:nvSpPr>
        <p:spPr>
          <a:xfrm>
            <a:off x="457200" y="1905000"/>
            <a:ext cx="8229600" cy="4221163"/>
          </a:xfrm>
        </p:spPr>
        <p:txBody>
          <a:bodyPr>
            <a:normAutofit/>
          </a:bodyPr>
          <a:lstStyle/>
          <a:p>
            <a:r>
              <a:rPr lang="en-US" sz="2200" dirty="0"/>
              <a:t>Accounts for services only in the unincorporated area of the county and tax only those properties located in the unincorporated area to pay for these services. </a:t>
            </a:r>
          </a:p>
          <a:p>
            <a:r>
              <a:rPr lang="en-US" sz="2200" dirty="0"/>
              <a:t>Estimated revenue $3,809,000</a:t>
            </a:r>
          </a:p>
          <a:p>
            <a:r>
              <a:rPr lang="en-US" sz="2200" dirty="0"/>
              <a:t>Fire Protection and Business Services in the unincorporated areas</a:t>
            </a:r>
          </a:p>
          <a:p>
            <a:r>
              <a:rPr lang="en-US" sz="2200" dirty="0"/>
              <a:t>Insurance Premium Tax and fees charged in the unincorporated county</a:t>
            </a:r>
          </a:p>
          <a:p>
            <a:r>
              <a:rPr lang="en-US" sz="2200" dirty="0"/>
              <a:t>No property tax for FY25</a:t>
            </a:r>
          </a:p>
          <a:p>
            <a:pPr>
              <a:buNone/>
            </a:pPr>
            <a:endParaRPr lang="en-US" sz="2200" dirty="0"/>
          </a:p>
        </p:txBody>
      </p:sp>
    </p:spTree>
    <p:extLst>
      <p:ext uri="{BB962C8B-B14F-4D97-AF65-F5344CB8AC3E}">
        <p14:creationId xmlns:p14="http://schemas.microsoft.com/office/powerpoint/2010/main" val="1535617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Special Revenue Funds</a:t>
            </a:r>
            <a:br>
              <a:rPr lang="en-US" dirty="0"/>
            </a:br>
            <a:r>
              <a:rPr lang="en-US" dirty="0"/>
              <a:t>Solid Waste Disposal Fund</a:t>
            </a:r>
          </a:p>
        </p:txBody>
      </p:sp>
      <p:sp>
        <p:nvSpPr>
          <p:cNvPr id="3" name="Content Placeholder 2"/>
          <p:cNvSpPr>
            <a:spLocks noGrp="1"/>
          </p:cNvSpPr>
          <p:nvPr>
            <p:ph idx="1"/>
          </p:nvPr>
        </p:nvSpPr>
        <p:spPr>
          <a:xfrm>
            <a:off x="457200" y="1981200"/>
            <a:ext cx="8229600" cy="4449763"/>
          </a:xfrm>
        </p:spPr>
        <p:txBody>
          <a:bodyPr>
            <a:normAutofit/>
          </a:bodyPr>
          <a:lstStyle/>
          <a:p>
            <a:r>
              <a:rPr lang="en-US" sz="2200" dirty="0"/>
              <a:t>Accounts for collection and disposal of solid waste in the unincorporated county.</a:t>
            </a:r>
          </a:p>
          <a:p>
            <a:r>
              <a:rPr lang="en-US" sz="2200" dirty="0"/>
              <a:t>Contract extension with Waste Management Services was approved July 6, 2021 for 5 years.</a:t>
            </a:r>
          </a:p>
          <a:p>
            <a:r>
              <a:rPr lang="en-US" sz="2200" dirty="0"/>
              <a:t>The contract cost increases a max. 3% each year</a:t>
            </a:r>
          </a:p>
          <a:p>
            <a:r>
              <a:rPr lang="en-US" sz="2200" dirty="0"/>
              <a:t>The current fee is $19.70 and will cover the current estimated cost of $2,500,000</a:t>
            </a:r>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Special Revenue Funds</a:t>
            </a:r>
            <a:br>
              <a:rPr lang="en-US" dirty="0"/>
            </a:br>
            <a:r>
              <a:rPr lang="en-US" dirty="0"/>
              <a:t>E911 Fund</a:t>
            </a:r>
          </a:p>
        </p:txBody>
      </p:sp>
      <p:sp>
        <p:nvSpPr>
          <p:cNvPr id="3" name="Content Placeholder 2"/>
          <p:cNvSpPr>
            <a:spLocks noGrp="1"/>
          </p:cNvSpPr>
          <p:nvPr>
            <p:ph idx="1"/>
          </p:nvPr>
        </p:nvSpPr>
        <p:spPr>
          <a:xfrm>
            <a:off x="457200" y="1600200"/>
            <a:ext cx="8229600" cy="4525963"/>
          </a:xfrm>
        </p:spPr>
        <p:txBody>
          <a:bodyPr>
            <a:normAutofit/>
          </a:bodyPr>
          <a:lstStyle/>
          <a:p>
            <a:r>
              <a:rPr lang="en-US" sz="2200" dirty="0"/>
              <a:t>Accounts for operations of E-911 centers. E-911 centers provide an open channel between citizens and public safety providers (i.e., police, fire, and medical responders) to efficiently, effectively, and appropriately respond to calls received for emergency services and non-emergency assistance/information. </a:t>
            </a:r>
          </a:p>
          <a:p>
            <a:r>
              <a:rPr lang="en-US" sz="2200" dirty="0"/>
              <a:t>E911 fees are expected to remain the same in FY25</a:t>
            </a:r>
          </a:p>
          <a:p>
            <a:r>
              <a:rPr lang="en-US" sz="2200" dirty="0"/>
              <a:t>Increase cost (3%) for maintenance of infrastructure </a:t>
            </a:r>
          </a:p>
          <a:p>
            <a:r>
              <a:rPr lang="en-US" sz="2200" dirty="0"/>
              <a:t>The $400,000 revenue shortfall will be covered by General Fund Revenue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Enterprise Fund</a:t>
            </a:r>
            <a:br>
              <a:rPr lang="en-US" dirty="0"/>
            </a:br>
            <a:r>
              <a:rPr lang="en-US" dirty="0"/>
              <a:t>Water &amp; Sewer Fund</a:t>
            </a:r>
          </a:p>
        </p:txBody>
      </p:sp>
      <p:sp>
        <p:nvSpPr>
          <p:cNvPr id="3" name="Content Placeholder 2"/>
          <p:cNvSpPr>
            <a:spLocks noGrp="1"/>
          </p:cNvSpPr>
          <p:nvPr>
            <p:ph idx="1"/>
          </p:nvPr>
        </p:nvSpPr>
        <p:spPr/>
        <p:txBody>
          <a:bodyPr>
            <a:normAutofit fontScale="85000" lnSpcReduction="20000"/>
          </a:bodyPr>
          <a:lstStyle/>
          <a:p>
            <a:r>
              <a:rPr lang="en-US" b="1" dirty="0"/>
              <a:t>Enterprise funds (from GA Uniform Chart of Accounts)— </a:t>
            </a:r>
            <a:r>
              <a:rPr lang="en-US" dirty="0"/>
              <a:t>Enterprise funds may be used to report any activity for which a fee is charged to external users for goods or services.</a:t>
            </a:r>
          </a:p>
          <a:p>
            <a:pPr lvl="0"/>
            <a:r>
              <a:rPr lang="en-US" dirty="0"/>
              <a:t>Water and Sewer operating revenues for FY25 are estimated at $5,764,000 million based on current water and sewer rates (January 1, 2018)</a:t>
            </a:r>
          </a:p>
          <a:p>
            <a:pPr lvl="0"/>
            <a:r>
              <a:rPr lang="en-US" dirty="0"/>
              <a:t>Budgeted revenues are sufficient to cover operating and debt service costs.</a:t>
            </a:r>
          </a:p>
          <a:p>
            <a:pPr lvl="0"/>
            <a:r>
              <a:rPr lang="en-US" dirty="0"/>
              <a:t>Baldwin County currently has 9,875 water customers and 1,930 sewer customers.  Average water usage is 4,800 gal. and the average bill is $46.67</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B701-577A-4349-B326-6C8400AA45E5}"/>
              </a:ext>
            </a:extLst>
          </p:cNvPr>
          <p:cNvSpPr>
            <a:spLocks noGrp="1"/>
          </p:cNvSpPr>
          <p:nvPr>
            <p:ph type="title"/>
          </p:nvPr>
        </p:nvSpPr>
        <p:spPr/>
        <p:txBody>
          <a:bodyPr/>
          <a:lstStyle/>
          <a:p>
            <a:r>
              <a:rPr lang="en-US" dirty="0"/>
              <a:t>Water &amp; Sewer Revenue</a:t>
            </a:r>
          </a:p>
        </p:txBody>
      </p:sp>
      <p:graphicFrame>
        <p:nvGraphicFramePr>
          <p:cNvPr id="6" name="Content Placeholder 5">
            <a:extLst>
              <a:ext uri="{FF2B5EF4-FFF2-40B4-BE49-F238E27FC236}">
                <a16:creationId xmlns:a16="http://schemas.microsoft.com/office/drawing/2014/main" id="{D696F05A-6A5B-4540-BDB0-721C632500EB}"/>
              </a:ext>
            </a:extLst>
          </p:cNvPr>
          <p:cNvGraphicFramePr>
            <a:graphicFrameLocks noGrp="1"/>
          </p:cNvGraphicFramePr>
          <p:nvPr>
            <p:ph idx="1"/>
            <p:extLst>
              <p:ext uri="{D42A27DB-BD31-4B8C-83A1-F6EECF244321}">
                <p14:modId xmlns:p14="http://schemas.microsoft.com/office/powerpoint/2010/main" val="406030547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0088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SPLOST- Capital Fund</a:t>
            </a:r>
          </a:p>
        </p:txBody>
      </p:sp>
      <p:sp>
        <p:nvSpPr>
          <p:cNvPr id="3" name="Content Placeholder 2"/>
          <p:cNvSpPr>
            <a:spLocks noGrp="1"/>
          </p:cNvSpPr>
          <p:nvPr>
            <p:ph idx="1"/>
          </p:nvPr>
        </p:nvSpPr>
        <p:spPr>
          <a:xfrm>
            <a:off x="457200" y="1600200"/>
            <a:ext cx="8229600" cy="5105400"/>
          </a:xfrm>
        </p:spPr>
        <p:txBody>
          <a:bodyPr>
            <a:normAutofit fontScale="92500"/>
          </a:bodyPr>
          <a:lstStyle/>
          <a:p>
            <a:r>
              <a:rPr lang="en-US" sz="2800" dirty="0"/>
              <a:t>SPLOST extension passed by Referendum (March 2023) and began collections April 2024 ($55,000,000)</a:t>
            </a:r>
          </a:p>
          <a:p>
            <a:r>
              <a:rPr lang="en-US" sz="2800" dirty="0"/>
              <a:t>Projects include Public Safety Facilities, Equipment and Improvements, Communication System Upgrades, Recreation Facilities, Equipment and Improvements, Economic Development (DAMBC, Airport, Greenway, CSHLRA), Fire Administration Facilities &amp; Equipment, Public Works Facilities, Equipment &amp; Infrastructure(Roads, Bridges, Storm Drainage, Water &amp; Sewer Infrastructure Improvements and Expansion) Public Buildings Facilities &amp; Equipment, City Projects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E7352-E821-42EE-9A88-EB505CABCB0B}"/>
              </a:ext>
            </a:extLst>
          </p:cNvPr>
          <p:cNvSpPr>
            <a:spLocks noGrp="1"/>
          </p:cNvSpPr>
          <p:nvPr>
            <p:ph type="title"/>
          </p:nvPr>
        </p:nvSpPr>
        <p:spPr/>
        <p:txBody>
          <a:bodyPr>
            <a:normAutofit fontScale="90000"/>
          </a:bodyPr>
          <a:lstStyle/>
          <a:p>
            <a:r>
              <a:rPr lang="en-US" dirty="0"/>
              <a:t>SPLOST Collections</a:t>
            </a:r>
            <a:br>
              <a:rPr lang="en-US" dirty="0"/>
            </a:br>
            <a:r>
              <a:rPr lang="en-US" dirty="0"/>
              <a:t>(Current)</a:t>
            </a:r>
          </a:p>
        </p:txBody>
      </p:sp>
      <p:graphicFrame>
        <p:nvGraphicFramePr>
          <p:cNvPr id="6" name="Content Placeholder 5">
            <a:extLst>
              <a:ext uri="{FF2B5EF4-FFF2-40B4-BE49-F238E27FC236}">
                <a16:creationId xmlns:a16="http://schemas.microsoft.com/office/drawing/2014/main" id="{9D1F4292-B9E4-42A2-B946-1001AF72D5C2}"/>
              </a:ext>
            </a:extLst>
          </p:cNvPr>
          <p:cNvGraphicFramePr>
            <a:graphicFrameLocks noGrp="1"/>
          </p:cNvGraphicFramePr>
          <p:nvPr>
            <p:ph idx="1"/>
            <p:extLst>
              <p:ext uri="{D42A27DB-BD31-4B8C-83A1-F6EECF244321}">
                <p14:modId xmlns:p14="http://schemas.microsoft.com/office/powerpoint/2010/main" val="178455183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7566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94698-BDB1-46ED-B28E-64E95CF15454}"/>
              </a:ext>
            </a:extLst>
          </p:cNvPr>
          <p:cNvSpPr>
            <a:spLocks noGrp="1"/>
          </p:cNvSpPr>
          <p:nvPr>
            <p:ph type="ctrTitle"/>
          </p:nvPr>
        </p:nvSpPr>
        <p:spPr>
          <a:xfrm>
            <a:off x="685800" y="152401"/>
            <a:ext cx="7772400" cy="914399"/>
          </a:xfrm>
        </p:spPr>
        <p:txBody>
          <a:bodyPr/>
          <a:lstStyle/>
          <a:p>
            <a:r>
              <a:rPr lang="en-US" dirty="0"/>
              <a:t>TSPLOST- Capital Fund</a:t>
            </a:r>
          </a:p>
        </p:txBody>
      </p:sp>
      <p:sp>
        <p:nvSpPr>
          <p:cNvPr id="3" name="Subtitle 2">
            <a:extLst>
              <a:ext uri="{FF2B5EF4-FFF2-40B4-BE49-F238E27FC236}">
                <a16:creationId xmlns:a16="http://schemas.microsoft.com/office/drawing/2014/main" id="{E086CEF8-A556-4415-96ED-F1ABE296803E}"/>
              </a:ext>
            </a:extLst>
          </p:cNvPr>
          <p:cNvSpPr>
            <a:spLocks noGrp="1"/>
          </p:cNvSpPr>
          <p:nvPr>
            <p:ph type="subTitle" idx="1"/>
          </p:nvPr>
        </p:nvSpPr>
        <p:spPr>
          <a:xfrm>
            <a:off x="914400" y="1676400"/>
            <a:ext cx="7391400" cy="4572000"/>
          </a:xfrm>
        </p:spPr>
        <p:txBody>
          <a:bodyPr/>
          <a:lstStyle/>
          <a:p>
            <a:pPr marL="457200" indent="-457200" algn="l">
              <a:buFont typeface="Arial" panose="020B0604020202020204" pitchFamily="34" charset="0"/>
              <a:buChar char="•"/>
            </a:pPr>
            <a:r>
              <a:rPr lang="en-US" sz="2800" dirty="0">
                <a:solidFill>
                  <a:schemeClr val="tx1"/>
                </a:solidFill>
              </a:rPr>
              <a:t>TSPLOST passed November 2023</a:t>
            </a:r>
          </a:p>
          <a:p>
            <a:pPr marL="457200" indent="-457200" algn="l">
              <a:buFont typeface="Arial" panose="020B0604020202020204" pitchFamily="34" charset="0"/>
              <a:buChar char="•"/>
            </a:pPr>
            <a:r>
              <a:rPr lang="en-US" sz="2800" dirty="0">
                <a:solidFill>
                  <a:schemeClr val="tx1"/>
                </a:solidFill>
              </a:rPr>
              <a:t>March 2024 – March 2029</a:t>
            </a:r>
          </a:p>
          <a:p>
            <a:pPr marL="457200" indent="-457200" algn="l">
              <a:buFont typeface="Arial" panose="020B0604020202020204" pitchFamily="34" charset="0"/>
              <a:buChar char="•"/>
            </a:pPr>
            <a:r>
              <a:rPr lang="en-US" sz="2800" dirty="0">
                <a:solidFill>
                  <a:schemeClr val="tx1"/>
                </a:solidFill>
              </a:rPr>
              <a:t>$45,000,000 est. revenue (65% county projects, 35% city projects)</a:t>
            </a:r>
          </a:p>
          <a:p>
            <a:pPr marL="457200" indent="-457200" algn="l">
              <a:buFont typeface="Arial" panose="020B0604020202020204" pitchFamily="34" charset="0"/>
              <a:buChar char="•"/>
            </a:pPr>
            <a:r>
              <a:rPr lang="en-US" sz="2800" dirty="0">
                <a:solidFill>
                  <a:schemeClr val="tx1"/>
                </a:solidFill>
              </a:rPr>
              <a:t>2024 TSPLOST and LMIG $3,710,000 </a:t>
            </a:r>
          </a:p>
          <a:p>
            <a:pPr marL="457200" indent="-457200" algn="l">
              <a:buFont typeface="Arial" panose="020B0604020202020204" pitchFamily="34" charset="0"/>
              <a:buChar char="•"/>
            </a:pPr>
            <a:r>
              <a:rPr lang="en-US" sz="2800" dirty="0">
                <a:solidFill>
                  <a:schemeClr val="tx1"/>
                </a:solidFill>
              </a:rPr>
              <a:t>19 roads, 14 miles paved</a:t>
            </a:r>
            <a:endParaRPr lang="en-US" sz="2800" dirty="0"/>
          </a:p>
        </p:txBody>
      </p:sp>
    </p:spTree>
    <p:extLst>
      <p:ext uri="{BB962C8B-B14F-4D97-AF65-F5344CB8AC3E}">
        <p14:creationId xmlns:p14="http://schemas.microsoft.com/office/powerpoint/2010/main" val="1486510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8" name="Picture 4" descr="bc"/>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2590800" y="2514600"/>
            <a:ext cx="3657600" cy="707886"/>
          </a:xfrm>
          <a:prstGeom prst="rect">
            <a:avLst/>
          </a:prstGeom>
          <a:noFill/>
        </p:spPr>
        <p:txBody>
          <a:bodyPr wrap="square" rtlCol="0">
            <a:spAutoFit/>
          </a:bodyPr>
          <a:lstStyle/>
          <a:p>
            <a:pPr algn="ctr"/>
            <a:r>
              <a:rPr lang="en-US" sz="4000" dirty="0"/>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CBCE8-81AB-4B34-BD55-36B5F9E2A15F}"/>
              </a:ext>
            </a:extLst>
          </p:cNvPr>
          <p:cNvSpPr>
            <a:spLocks noGrp="1"/>
          </p:cNvSpPr>
          <p:nvPr>
            <p:ph type="title"/>
          </p:nvPr>
        </p:nvSpPr>
        <p:spPr>
          <a:xfrm>
            <a:off x="457200" y="152400"/>
            <a:ext cx="8229600" cy="762000"/>
          </a:xfrm>
        </p:spPr>
        <p:txBody>
          <a:bodyPr>
            <a:normAutofit/>
          </a:bodyPr>
          <a:lstStyle/>
          <a:p>
            <a:r>
              <a:rPr lang="en-US" dirty="0"/>
              <a:t>General Fund</a:t>
            </a:r>
          </a:p>
        </p:txBody>
      </p:sp>
      <p:graphicFrame>
        <p:nvGraphicFramePr>
          <p:cNvPr id="4" name="Content Placeholder 3">
            <a:extLst>
              <a:ext uri="{FF2B5EF4-FFF2-40B4-BE49-F238E27FC236}">
                <a16:creationId xmlns:a16="http://schemas.microsoft.com/office/drawing/2014/main" id="{913DF9E8-6C14-41EE-BB5B-1CD7A8EA83DE}"/>
              </a:ext>
            </a:extLst>
          </p:cNvPr>
          <p:cNvGraphicFramePr>
            <a:graphicFrameLocks noGrp="1"/>
          </p:cNvGraphicFramePr>
          <p:nvPr>
            <p:ph idx="1"/>
            <p:extLst>
              <p:ext uri="{D42A27DB-BD31-4B8C-83A1-F6EECF244321}">
                <p14:modId xmlns:p14="http://schemas.microsoft.com/office/powerpoint/2010/main" val="2448079710"/>
              </p:ext>
            </p:extLst>
          </p:nvPr>
        </p:nvGraphicFramePr>
        <p:xfrm>
          <a:off x="762000" y="1030458"/>
          <a:ext cx="6942455" cy="1108862"/>
        </p:xfrm>
        <a:graphic>
          <a:graphicData uri="http://schemas.openxmlformats.org/drawingml/2006/table">
            <a:tbl>
              <a:tblPr>
                <a:tableStyleId>{5C22544A-7EE6-4342-B048-85BDC9FD1C3A}</a:tableStyleId>
              </a:tblPr>
              <a:tblGrid>
                <a:gridCol w="2867025">
                  <a:extLst>
                    <a:ext uri="{9D8B030D-6E8A-4147-A177-3AD203B41FA5}">
                      <a16:colId xmlns:a16="http://schemas.microsoft.com/office/drawing/2014/main" val="584317558"/>
                    </a:ext>
                  </a:extLst>
                </a:gridCol>
                <a:gridCol w="208280">
                  <a:extLst>
                    <a:ext uri="{9D8B030D-6E8A-4147-A177-3AD203B41FA5}">
                      <a16:colId xmlns:a16="http://schemas.microsoft.com/office/drawing/2014/main" val="3043946262"/>
                    </a:ext>
                  </a:extLst>
                </a:gridCol>
                <a:gridCol w="1066800">
                  <a:extLst>
                    <a:ext uri="{9D8B030D-6E8A-4147-A177-3AD203B41FA5}">
                      <a16:colId xmlns:a16="http://schemas.microsoft.com/office/drawing/2014/main" val="2142463527"/>
                    </a:ext>
                  </a:extLst>
                </a:gridCol>
                <a:gridCol w="1360170">
                  <a:extLst>
                    <a:ext uri="{9D8B030D-6E8A-4147-A177-3AD203B41FA5}">
                      <a16:colId xmlns:a16="http://schemas.microsoft.com/office/drawing/2014/main" val="303144140"/>
                    </a:ext>
                  </a:extLst>
                </a:gridCol>
                <a:gridCol w="1440180">
                  <a:extLst>
                    <a:ext uri="{9D8B030D-6E8A-4147-A177-3AD203B41FA5}">
                      <a16:colId xmlns:a16="http://schemas.microsoft.com/office/drawing/2014/main" val="2225092882"/>
                    </a:ext>
                  </a:extLst>
                </a:gridCol>
              </a:tblGrid>
              <a:tr h="386791">
                <a:tc>
                  <a:txBody>
                    <a:bodyPr/>
                    <a:lstStyle/>
                    <a:p>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1" dirty="0"/>
                        <a:t>Revenue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1" dirty="0"/>
                        <a:t>Expenditures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14151126"/>
                  </a:ext>
                </a:extLst>
              </a:tr>
              <a:tr h="386791">
                <a:tc>
                  <a:txBody>
                    <a:bodyPr/>
                    <a:lstStyle/>
                    <a:p>
                      <a:r>
                        <a:rPr lang="en-US" b="1" dirty="0"/>
                        <a:t>General Fund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dirty="0"/>
                        <a:t>$30,000,000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dirty="0"/>
                        <a:t>$30,000,000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04758920"/>
                  </a:ext>
                </a:extLst>
              </a:tr>
              <a:tr h="320644">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67682232"/>
                  </a:ext>
                </a:extLst>
              </a:tr>
            </a:tbl>
          </a:graphicData>
        </a:graphic>
      </p:graphicFrame>
      <p:sp>
        <p:nvSpPr>
          <p:cNvPr id="5" name="Rectangle 4">
            <a:extLst>
              <a:ext uri="{FF2B5EF4-FFF2-40B4-BE49-F238E27FC236}">
                <a16:creationId xmlns:a16="http://schemas.microsoft.com/office/drawing/2014/main" id="{AC77981E-4F15-4C5D-B4F0-1D757288C252}"/>
              </a:ext>
            </a:extLst>
          </p:cNvPr>
          <p:cNvSpPr/>
          <p:nvPr/>
        </p:nvSpPr>
        <p:spPr>
          <a:xfrm>
            <a:off x="762000" y="1905000"/>
            <a:ext cx="7772400" cy="4401205"/>
          </a:xfrm>
          <a:prstGeom prst="rect">
            <a:avLst/>
          </a:prstGeom>
        </p:spPr>
        <p:txBody>
          <a:bodyPr wrap="square">
            <a:spAutoFit/>
          </a:bodyPr>
          <a:lstStyle/>
          <a:p>
            <a:endParaRPr lang="en-US" sz="2200" dirty="0"/>
          </a:p>
          <a:p>
            <a:r>
              <a:rPr lang="en-US" sz="2200" dirty="0"/>
              <a:t>Tax Revenue – Makes up 83% of General Fund Revenue</a:t>
            </a:r>
          </a:p>
          <a:p>
            <a:pPr lvl="1"/>
            <a:r>
              <a:rPr lang="en-US" dirty="0"/>
              <a:t>Budget is based on property tax revenue of $18.4 million</a:t>
            </a:r>
          </a:p>
          <a:p>
            <a:pPr lvl="1"/>
            <a:r>
              <a:rPr lang="en-US" dirty="0"/>
              <a:t>LOST revenue is estimated at $6 million</a:t>
            </a:r>
          </a:p>
          <a:p>
            <a:pPr lvl="1"/>
            <a:r>
              <a:rPr lang="en-US" dirty="0"/>
              <a:t>Other Tax Revenue is estimated at $445,500</a:t>
            </a:r>
          </a:p>
          <a:p>
            <a:r>
              <a:rPr lang="en-US" sz="2200" dirty="0"/>
              <a:t>Intergovernmental  Revenue </a:t>
            </a:r>
          </a:p>
          <a:p>
            <a:pPr lvl="1"/>
            <a:r>
              <a:rPr lang="en-US" dirty="0"/>
              <a:t>Grant revenue is currently $1,346,000 in 2025</a:t>
            </a:r>
          </a:p>
          <a:p>
            <a:pPr lvl="1"/>
            <a:r>
              <a:rPr lang="en-US" dirty="0"/>
              <a:t>Actively seeking grant funding for projects</a:t>
            </a:r>
          </a:p>
          <a:p>
            <a:r>
              <a:rPr lang="en-US" sz="2200" dirty="0"/>
              <a:t>Charges for Services</a:t>
            </a:r>
          </a:p>
          <a:p>
            <a:pPr lvl="1"/>
            <a:r>
              <a:rPr lang="en-US" dirty="0"/>
              <a:t>Increased by $293,500 at $2,709,500</a:t>
            </a:r>
          </a:p>
          <a:p>
            <a:r>
              <a:rPr lang="en-US" sz="2200" dirty="0"/>
              <a:t>Fines &amp; Forfeitures</a:t>
            </a:r>
          </a:p>
          <a:p>
            <a:r>
              <a:rPr lang="en-US" sz="2200" dirty="0"/>
              <a:t>       E</a:t>
            </a:r>
            <a:r>
              <a:rPr lang="en-US" dirty="0"/>
              <a:t>xpected to be around $959,000</a:t>
            </a:r>
          </a:p>
          <a:p>
            <a:r>
              <a:rPr lang="en-US" sz="2200" dirty="0"/>
              <a:t>Other</a:t>
            </a:r>
          </a:p>
          <a:p>
            <a:pPr lvl="1"/>
            <a:r>
              <a:rPr lang="en-US" dirty="0"/>
              <a:t>Public building rental, rebates, etc.  - $62,000</a:t>
            </a:r>
          </a:p>
        </p:txBody>
      </p:sp>
    </p:spTree>
    <p:extLst>
      <p:ext uri="{BB962C8B-B14F-4D97-AF65-F5344CB8AC3E}">
        <p14:creationId xmlns:p14="http://schemas.microsoft.com/office/powerpoint/2010/main" val="295732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2DDC9BCF-21AE-4D90-9D38-AFF5B313C8E0}"/>
              </a:ext>
            </a:extLst>
          </p:cNvPr>
          <p:cNvGraphicFramePr/>
          <p:nvPr>
            <p:extLst>
              <p:ext uri="{D42A27DB-BD31-4B8C-83A1-F6EECF244321}">
                <p14:modId xmlns:p14="http://schemas.microsoft.com/office/powerpoint/2010/main" val="2673944992"/>
              </p:ext>
            </p:extLst>
          </p:nvPr>
        </p:nvGraphicFramePr>
        <p:xfrm>
          <a:off x="914400" y="1600200"/>
          <a:ext cx="76200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85952300-B258-4138-B6D0-DB3A4AEE8668}"/>
              </a:ext>
            </a:extLst>
          </p:cNvPr>
          <p:cNvSpPr txBox="1"/>
          <p:nvPr/>
        </p:nvSpPr>
        <p:spPr>
          <a:xfrm>
            <a:off x="914400" y="304800"/>
            <a:ext cx="7239000" cy="769441"/>
          </a:xfrm>
          <a:prstGeom prst="rect">
            <a:avLst/>
          </a:prstGeom>
          <a:noFill/>
        </p:spPr>
        <p:txBody>
          <a:bodyPr wrap="square" rtlCol="0">
            <a:spAutoFit/>
          </a:bodyPr>
          <a:lstStyle/>
          <a:p>
            <a:pPr algn="ctr"/>
            <a:r>
              <a:rPr lang="en-US" sz="4400" dirty="0"/>
              <a:t>General Fund Revenue</a:t>
            </a:r>
          </a:p>
        </p:txBody>
      </p:sp>
    </p:spTree>
    <p:extLst>
      <p:ext uri="{BB962C8B-B14F-4D97-AF65-F5344CB8AC3E}">
        <p14:creationId xmlns:p14="http://schemas.microsoft.com/office/powerpoint/2010/main" val="1578004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General Fund Revenue</a:t>
            </a:r>
          </a:p>
        </p:txBody>
      </p:sp>
      <p:graphicFrame>
        <p:nvGraphicFramePr>
          <p:cNvPr id="4" name="Content Placeholder 3">
            <a:extLst>
              <a:ext uri="{FF2B5EF4-FFF2-40B4-BE49-F238E27FC236}">
                <a16:creationId xmlns:a16="http://schemas.microsoft.com/office/drawing/2014/main" id="{E2A97E8E-39ED-4A22-8AAF-26D4473D2FB5}"/>
              </a:ext>
            </a:extLst>
          </p:cNvPr>
          <p:cNvGraphicFramePr>
            <a:graphicFrameLocks noGrp="1"/>
          </p:cNvGraphicFramePr>
          <p:nvPr>
            <p:ph idx="1"/>
            <p:extLst>
              <p:ext uri="{D42A27DB-BD31-4B8C-83A1-F6EECF244321}">
                <p14:modId xmlns:p14="http://schemas.microsoft.com/office/powerpoint/2010/main" val="347497445"/>
              </p:ext>
            </p:extLst>
          </p:nvPr>
        </p:nvGraphicFramePr>
        <p:xfrm>
          <a:off x="419100" y="1373187"/>
          <a:ext cx="8534400"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 Fund Expenditure Highlights</a:t>
            </a:r>
          </a:p>
        </p:txBody>
      </p:sp>
      <p:sp>
        <p:nvSpPr>
          <p:cNvPr id="3" name="Content Placeholder 2"/>
          <p:cNvSpPr>
            <a:spLocks noGrp="1"/>
          </p:cNvSpPr>
          <p:nvPr>
            <p:ph idx="1"/>
          </p:nvPr>
        </p:nvSpPr>
        <p:spPr>
          <a:xfrm>
            <a:off x="304800" y="1676400"/>
            <a:ext cx="8458200" cy="4449763"/>
          </a:xfrm>
        </p:spPr>
        <p:txBody>
          <a:bodyPr>
            <a:normAutofit/>
          </a:bodyPr>
          <a:lstStyle/>
          <a:p>
            <a:pPr lvl="1"/>
            <a:endParaRPr lang="en-US" sz="2200" dirty="0"/>
          </a:p>
          <a:p>
            <a:pPr lvl="1">
              <a:buFont typeface="Wingdings" panose="05000000000000000000" pitchFamily="2" charset="2"/>
              <a:buChar char="Ø"/>
            </a:pPr>
            <a:r>
              <a:rPr lang="en-US" sz="2200" dirty="0"/>
              <a:t>1% COLA, 2% merit for classified employees</a:t>
            </a:r>
          </a:p>
          <a:p>
            <a:pPr lvl="2">
              <a:buFont typeface="Wingdings" panose="05000000000000000000" pitchFamily="2" charset="2"/>
              <a:buChar char="Ø"/>
            </a:pPr>
            <a:r>
              <a:rPr lang="en-US" sz="1800" dirty="0"/>
              <a:t>340 Full-Time Positions</a:t>
            </a:r>
          </a:p>
          <a:p>
            <a:pPr lvl="1">
              <a:buFont typeface="Wingdings" panose="05000000000000000000" pitchFamily="2" charset="2"/>
              <a:buChar char="Ø"/>
            </a:pPr>
            <a:r>
              <a:rPr lang="en-US" sz="2200" dirty="0"/>
              <a:t>4% COLA for Constitutional Officers and Elected Officials</a:t>
            </a:r>
          </a:p>
          <a:p>
            <a:pPr lvl="1">
              <a:buFont typeface="Wingdings" panose="05000000000000000000" pitchFamily="2" charset="2"/>
              <a:buChar char="Ø"/>
            </a:pPr>
            <a:r>
              <a:rPr lang="en-US" sz="2200" dirty="0"/>
              <a:t>Increases in retirement contribution(10%) and insurance costs(5%)</a:t>
            </a:r>
          </a:p>
          <a:p>
            <a:pPr lvl="1">
              <a:buFont typeface="Wingdings" panose="05000000000000000000" pitchFamily="2" charset="2"/>
              <a:buChar char="Ø"/>
            </a:pPr>
            <a:r>
              <a:rPr lang="en-US" sz="2200" dirty="0"/>
              <a:t>Property &amp; Liability Insurance (57%)</a:t>
            </a:r>
          </a:p>
          <a:p>
            <a:pPr lvl="1">
              <a:buFont typeface="Wingdings" panose="05000000000000000000" pitchFamily="2" charset="2"/>
              <a:buChar char="Ø"/>
            </a:pPr>
            <a:r>
              <a:rPr lang="en-US" sz="2200" dirty="0"/>
              <a:t>Judicial Circuit expense increases</a:t>
            </a:r>
          </a:p>
          <a:p>
            <a:pPr lvl="2">
              <a:buFont typeface="Wingdings" panose="05000000000000000000" pitchFamily="2" charset="2"/>
              <a:buChar char="Ø"/>
            </a:pPr>
            <a:r>
              <a:rPr lang="en-US" sz="1800" dirty="0"/>
              <a:t>Superior Court Circuit expense increase of $45,000</a:t>
            </a:r>
          </a:p>
          <a:p>
            <a:pPr lvl="2">
              <a:buFont typeface="Wingdings" panose="05000000000000000000" pitchFamily="2" charset="2"/>
              <a:buChar char="Ø"/>
            </a:pPr>
            <a:r>
              <a:rPr lang="en-US" sz="1800" dirty="0"/>
              <a:t>Public Defender Circuit expense increase of $62,000</a:t>
            </a:r>
          </a:p>
          <a:p>
            <a:pPr lvl="1">
              <a:buFont typeface="Wingdings" panose="05000000000000000000" pitchFamily="2" charset="2"/>
              <a:buChar char="Ø"/>
            </a:pPr>
            <a:r>
              <a:rPr lang="en-US" sz="2200" dirty="0"/>
              <a:t>Inmate medical and food cost </a:t>
            </a:r>
          </a:p>
          <a:p>
            <a:pPr lvl="1">
              <a:buFont typeface="Wingdings" panose="05000000000000000000" pitchFamily="2" charset="2"/>
              <a:buChar char="Ø"/>
            </a:pPr>
            <a:r>
              <a:rPr lang="en-US" sz="2200" dirty="0"/>
              <a:t>New Water Park opening summer of 2025</a:t>
            </a:r>
          </a:p>
          <a:p>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43101800-925B-4036-B140-99FB08834D33}"/>
              </a:ext>
            </a:extLst>
          </p:cNvPr>
          <p:cNvGraphicFramePr/>
          <p:nvPr>
            <p:extLst>
              <p:ext uri="{D42A27DB-BD31-4B8C-83A1-F6EECF244321}">
                <p14:modId xmlns:p14="http://schemas.microsoft.com/office/powerpoint/2010/main" val="2289506367"/>
              </p:ext>
            </p:extLst>
          </p:nvPr>
        </p:nvGraphicFramePr>
        <p:xfrm>
          <a:off x="838200" y="457200"/>
          <a:ext cx="7543800" cy="609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7278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03B2-28C6-D84C-A49A-5D823A379737}"/>
              </a:ext>
            </a:extLst>
          </p:cNvPr>
          <p:cNvSpPr>
            <a:spLocks noGrp="1"/>
          </p:cNvSpPr>
          <p:nvPr>
            <p:ph type="title"/>
          </p:nvPr>
        </p:nvSpPr>
        <p:spPr/>
        <p:txBody>
          <a:bodyPr>
            <a:normAutofit fontScale="90000"/>
          </a:bodyPr>
          <a:lstStyle/>
          <a:p>
            <a:r>
              <a:rPr lang="en-US" sz="3200" dirty="0"/>
              <a:t>$1,000 Tax Bill Example</a:t>
            </a:r>
            <a:br>
              <a:rPr lang="en-US" sz="3200" dirty="0"/>
            </a:br>
            <a:r>
              <a:rPr lang="en-US" sz="2200" dirty="0"/>
              <a:t>Based on 2024 County and School Millage Rate of 22.42</a:t>
            </a:r>
            <a:br>
              <a:rPr lang="en-US" sz="2200" dirty="0"/>
            </a:br>
            <a:r>
              <a:rPr lang="en-US" sz="2200" dirty="0"/>
              <a:t>County – 10.02 / School – 12.40</a:t>
            </a:r>
            <a:br>
              <a:rPr lang="en-US" sz="2200" dirty="0"/>
            </a:br>
            <a:r>
              <a:rPr lang="en-US" sz="2200" dirty="0"/>
              <a:t>County receives $450.00 / School receives $550.00</a:t>
            </a:r>
          </a:p>
        </p:txBody>
      </p:sp>
      <p:graphicFrame>
        <p:nvGraphicFramePr>
          <p:cNvPr id="4" name="Content Placeholder 3">
            <a:extLst>
              <a:ext uri="{FF2B5EF4-FFF2-40B4-BE49-F238E27FC236}">
                <a16:creationId xmlns:a16="http://schemas.microsoft.com/office/drawing/2014/main" id="{EE7B6C50-B92D-E1B3-4E73-39220C4BBACA}"/>
              </a:ext>
            </a:extLst>
          </p:cNvPr>
          <p:cNvGraphicFramePr>
            <a:graphicFrameLocks noGrp="1"/>
          </p:cNvGraphicFramePr>
          <p:nvPr>
            <p:ph idx="1"/>
            <p:extLst>
              <p:ext uri="{D42A27DB-BD31-4B8C-83A1-F6EECF244321}">
                <p14:modId xmlns:p14="http://schemas.microsoft.com/office/powerpoint/2010/main" val="2303361148"/>
              </p:ext>
            </p:extLst>
          </p:nvPr>
        </p:nvGraphicFramePr>
        <p:xfrm>
          <a:off x="457200" y="1600200"/>
          <a:ext cx="8229600" cy="4676896"/>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168193575"/>
                    </a:ext>
                  </a:extLst>
                </a:gridCol>
                <a:gridCol w="1447800">
                  <a:extLst>
                    <a:ext uri="{9D8B030D-6E8A-4147-A177-3AD203B41FA5}">
                      <a16:colId xmlns:a16="http://schemas.microsoft.com/office/drawing/2014/main" val="1764548374"/>
                    </a:ext>
                  </a:extLst>
                </a:gridCol>
                <a:gridCol w="2057400">
                  <a:extLst>
                    <a:ext uri="{9D8B030D-6E8A-4147-A177-3AD203B41FA5}">
                      <a16:colId xmlns:a16="http://schemas.microsoft.com/office/drawing/2014/main" val="3390850984"/>
                    </a:ext>
                  </a:extLst>
                </a:gridCol>
                <a:gridCol w="2057400">
                  <a:extLst>
                    <a:ext uri="{9D8B030D-6E8A-4147-A177-3AD203B41FA5}">
                      <a16:colId xmlns:a16="http://schemas.microsoft.com/office/drawing/2014/main" val="1935211926"/>
                    </a:ext>
                  </a:extLst>
                </a:gridCol>
              </a:tblGrid>
              <a:tr h="611385">
                <a:tc>
                  <a:txBody>
                    <a:bodyPr/>
                    <a:lstStyle/>
                    <a:p>
                      <a:pPr algn="ctr"/>
                      <a:r>
                        <a:rPr lang="en-US" dirty="0"/>
                        <a:t>Function</a:t>
                      </a:r>
                    </a:p>
                  </a:txBody>
                  <a:tcPr/>
                </a:tc>
                <a:tc>
                  <a:txBody>
                    <a:bodyPr/>
                    <a:lstStyle/>
                    <a:p>
                      <a:pPr algn="ctr"/>
                      <a:r>
                        <a:rPr lang="en-US" dirty="0"/>
                        <a:t>Expenditures</a:t>
                      </a:r>
                    </a:p>
                  </a:txBody>
                  <a:tcPr/>
                </a:tc>
                <a:tc>
                  <a:txBody>
                    <a:bodyPr/>
                    <a:lstStyle/>
                    <a:p>
                      <a:pPr algn="ctr"/>
                      <a:r>
                        <a:rPr lang="en-US" dirty="0"/>
                        <a:t>% of Proposed Budget</a:t>
                      </a:r>
                    </a:p>
                  </a:txBody>
                  <a:tcPr/>
                </a:tc>
                <a:tc>
                  <a:txBody>
                    <a:bodyPr/>
                    <a:lstStyle/>
                    <a:p>
                      <a:pPr algn="ctr"/>
                      <a:r>
                        <a:rPr lang="en-US" dirty="0"/>
                        <a:t>Tax Bill County Allocations</a:t>
                      </a:r>
                    </a:p>
                  </a:txBody>
                  <a:tcPr/>
                </a:tc>
                <a:extLst>
                  <a:ext uri="{0D108BD9-81ED-4DB2-BD59-A6C34878D82A}">
                    <a16:rowId xmlns:a16="http://schemas.microsoft.com/office/drawing/2014/main" val="1242599904"/>
                  </a:ext>
                </a:extLst>
              </a:tr>
              <a:tr h="504602">
                <a:tc>
                  <a:txBody>
                    <a:bodyPr/>
                    <a:lstStyle/>
                    <a:p>
                      <a:r>
                        <a:rPr lang="en-US" dirty="0"/>
                        <a:t>General Government</a:t>
                      </a:r>
                    </a:p>
                  </a:txBody>
                  <a:tcPr/>
                </a:tc>
                <a:tc>
                  <a:txBody>
                    <a:bodyPr/>
                    <a:lstStyle/>
                    <a:p>
                      <a:pPr algn="r"/>
                      <a:r>
                        <a:rPr lang="en-US" dirty="0"/>
                        <a:t>$6,605,000</a:t>
                      </a:r>
                    </a:p>
                  </a:txBody>
                  <a:tcPr/>
                </a:tc>
                <a:tc>
                  <a:txBody>
                    <a:bodyPr/>
                    <a:lstStyle/>
                    <a:p>
                      <a:pPr algn="ctr"/>
                      <a:r>
                        <a:rPr lang="en-US" dirty="0"/>
                        <a:t>22.02%</a:t>
                      </a:r>
                    </a:p>
                  </a:txBody>
                  <a:tcPr/>
                </a:tc>
                <a:tc>
                  <a:txBody>
                    <a:bodyPr/>
                    <a:lstStyle/>
                    <a:p>
                      <a:pPr algn="r"/>
                      <a:r>
                        <a:rPr lang="en-US" dirty="0"/>
                        <a:t>$99</a:t>
                      </a:r>
                    </a:p>
                  </a:txBody>
                  <a:tcPr/>
                </a:tc>
                <a:extLst>
                  <a:ext uri="{0D108BD9-81ED-4DB2-BD59-A6C34878D82A}">
                    <a16:rowId xmlns:a16="http://schemas.microsoft.com/office/drawing/2014/main" val="3643086785"/>
                  </a:ext>
                </a:extLst>
              </a:tr>
              <a:tr h="504602">
                <a:tc>
                  <a:txBody>
                    <a:bodyPr/>
                    <a:lstStyle/>
                    <a:p>
                      <a:r>
                        <a:rPr lang="en-US" dirty="0"/>
                        <a:t>Judicial</a:t>
                      </a:r>
                    </a:p>
                  </a:txBody>
                  <a:tcPr/>
                </a:tc>
                <a:tc>
                  <a:txBody>
                    <a:bodyPr/>
                    <a:lstStyle/>
                    <a:p>
                      <a:pPr algn="r"/>
                      <a:r>
                        <a:rPr lang="en-US" dirty="0"/>
                        <a:t>$4,311,400</a:t>
                      </a:r>
                    </a:p>
                  </a:txBody>
                  <a:tcPr/>
                </a:tc>
                <a:tc>
                  <a:txBody>
                    <a:bodyPr/>
                    <a:lstStyle/>
                    <a:p>
                      <a:pPr algn="ctr"/>
                      <a:r>
                        <a:rPr lang="en-US" dirty="0"/>
                        <a:t>14.37%</a:t>
                      </a:r>
                    </a:p>
                  </a:txBody>
                  <a:tcPr/>
                </a:tc>
                <a:tc>
                  <a:txBody>
                    <a:bodyPr/>
                    <a:lstStyle/>
                    <a:p>
                      <a:pPr algn="r"/>
                      <a:r>
                        <a:rPr lang="en-US" dirty="0"/>
                        <a:t>$65</a:t>
                      </a:r>
                    </a:p>
                  </a:txBody>
                  <a:tcPr/>
                </a:tc>
                <a:extLst>
                  <a:ext uri="{0D108BD9-81ED-4DB2-BD59-A6C34878D82A}">
                    <a16:rowId xmlns:a16="http://schemas.microsoft.com/office/drawing/2014/main" val="130326832"/>
                  </a:ext>
                </a:extLst>
              </a:tr>
              <a:tr h="504602">
                <a:tc>
                  <a:txBody>
                    <a:bodyPr/>
                    <a:lstStyle/>
                    <a:p>
                      <a:r>
                        <a:rPr lang="en-US" dirty="0"/>
                        <a:t>Public Safety</a:t>
                      </a:r>
                    </a:p>
                  </a:txBody>
                  <a:tcPr/>
                </a:tc>
                <a:tc>
                  <a:txBody>
                    <a:bodyPr/>
                    <a:lstStyle/>
                    <a:p>
                      <a:pPr algn="r"/>
                      <a:r>
                        <a:rPr lang="en-US" dirty="0"/>
                        <a:t>$12,140,300</a:t>
                      </a:r>
                    </a:p>
                  </a:txBody>
                  <a:tcPr/>
                </a:tc>
                <a:tc>
                  <a:txBody>
                    <a:bodyPr/>
                    <a:lstStyle/>
                    <a:p>
                      <a:pPr algn="ctr"/>
                      <a:r>
                        <a:rPr lang="en-US" dirty="0"/>
                        <a:t>40.47%</a:t>
                      </a:r>
                    </a:p>
                  </a:txBody>
                  <a:tcPr/>
                </a:tc>
                <a:tc>
                  <a:txBody>
                    <a:bodyPr/>
                    <a:lstStyle/>
                    <a:p>
                      <a:pPr algn="r"/>
                      <a:r>
                        <a:rPr lang="en-US" dirty="0"/>
                        <a:t>$182</a:t>
                      </a:r>
                    </a:p>
                  </a:txBody>
                  <a:tcPr/>
                </a:tc>
                <a:extLst>
                  <a:ext uri="{0D108BD9-81ED-4DB2-BD59-A6C34878D82A}">
                    <a16:rowId xmlns:a16="http://schemas.microsoft.com/office/drawing/2014/main" val="1914295600"/>
                  </a:ext>
                </a:extLst>
              </a:tr>
              <a:tr h="504602">
                <a:tc>
                  <a:txBody>
                    <a:bodyPr/>
                    <a:lstStyle/>
                    <a:p>
                      <a:r>
                        <a:rPr lang="en-US" dirty="0"/>
                        <a:t>Public Works</a:t>
                      </a:r>
                    </a:p>
                  </a:txBody>
                  <a:tcPr/>
                </a:tc>
                <a:tc>
                  <a:txBody>
                    <a:bodyPr/>
                    <a:lstStyle/>
                    <a:p>
                      <a:pPr algn="r"/>
                      <a:r>
                        <a:rPr lang="en-US" dirty="0"/>
                        <a:t>$2,523,000</a:t>
                      </a:r>
                    </a:p>
                  </a:txBody>
                  <a:tcPr/>
                </a:tc>
                <a:tc>
                  <a:txBody>
                    <a:bodyPr/>
                    <a:lstStyle/>
                    <a:p>
                      <a:pPr algn="ctr"/>
                      <a:r>
                        <a:rPr lang="en-US" dirty="0"/>
                        <a:t>8.41%</a:t>
                      </a:r>
                    </a:p>
                  </a:txBody>
                  <a:tcPr/>
                </a:tc>
                <a:tc>
                  <a:txBody>
                    <a:bodyPr/>
                    <a:lstStyle/>
                    <a:p>
                      <a:pPr algn="r"/>
                      <a:r>
                        <a:rPr lang="en-US" dirty="0"/>
                        <a:t>$38</a:t>
                      </a:r>
                    </a:p>
                  </a:txBody>
                  <a:tcPr/>
                </a:tc>
                <a:extLst>
                  <a:ext uri="{0D108BD9-81ED-4DB2-BD59-A6C34878D82A}">
                    <a16:rowId xmlns:a16="http://schemas.microsoft.com/office/drawing/2014/main" val="1368905310"/>
                  </a:ext>
                </a:extLst>
              </a:tr>
              <a:tr h="504602">
                <a:tc>
                  <a:txBody>
                    <a:bodyPr/>
                    <a:lstStyle/>
                    <a:p>
                      <a:r>
                        <a:rPr lang="en-US" dirty="0"/>
                        <a:t>Housing &amp; Development</a:t>
                      </a:r>
                    </a:p>
                  </a:txBody>
                  <a:tcPr/>
                </a:tc>
                <a:tc>
                  <a:txBody>
                    <a:bodyPr/>
                    <a:lstStyle/>
                    <a:p>
                      <a:pPr algn="r"/>
                      <a:r>
                        <a:rPr lang="en-US" dirty="0"/>
                        <a:t>$286,000</a:t>
                      </a:r>
                    </a:p>
                  </a:txBody>
                  <a:tcPr/>
                </a:tc>
                <a:tc>
                  <a:txBody>
                    <a:bodyPr/>
                    <a:lstStyle/>
                    <a:p>
                      <a:pPr algn="ctr"/>
                      <a:r>
                        <a:rPr lang="en-US" dirty="0"/>
                        <a:t>0.95%</a:t>
                      </a:r>
                    </a:p>
                  </a:txBody>
                  <a:tcPr/>
                </a:tc>
                <a:tc>
                  <a:txBody>
                    <a:bodyPr/>
                    <a:lstStyle/>
                    <a:p>
                      <a:pPr algn="r"/>
                      <a:r>
                        <a:rPr lang="en-US" dirty="0"/>
                        <a:t>$4</a:t>
                      </a:r>
                    </a:p>
                  </a:txBody>
                  <a:tcPr/>
                </a:tc>
                <a:extLst>
                  <a:ext uri="{0D108BD9-81ED-4DB2-BD59-A6C34878D82A}">
                    <a16:rowId xmlns:a16="http://schemas.microsoft.com/office/drawing/2014/main" val="310483619"/>
                  </a:ext>
                </a:extLst>
              </a:tr>
              <a:tr h="504602">
                <a:tc>
                  <a:txBody>
                    <a:bodyPr/>
                    <a:lstStyle/>
                    <a:p>
                      <a:r>
                        <a:rPr lang="en-US" dirty="0"/>
                        <a:t>Culture and Recreation</a:t>
                      </a:r>
                    </a:p>
                  </a:txBody>
                  <a:tcPr/>
                </a:tc>
                <a:tc>
                  <a:txBody>
                    <a:bodyPr/>
                    <a:lstStyle/>
                    <a:p>
                      <a:pPr algn="r"/>
                      <a:r>
                        <a:rPr lang="en-US" dirty="0"/>
                        <a:t>$2,774,700</a:t>
                      </a:r>
                    </a:p>
                  </a:txBody>
                  <a:tcPr/>
                </a:tc>
                <a:tc>
                  <a:txBody>
                    <a:bodyPr/>
                    <a:lstStyle/>
                    <a:p>
                      <a:pPr algn="ctr"/>
                      <a:r>
                        <a:rPr lang="en-US" dirty="0"/>
                        <a:t>9.25%</a:t>
                      </a:r>
                    </a:p>
                  </a:txBody>
                  <a:tcPr/>
                </a:tc>
                <a:tc>
                  <a:txBody>
                    <a:bodyPr/>
                    <a:lstStyle/>
                    <a:p>
                      <a:pPr algn="r"/>
                      <a:r>
                        <a:rPr lang="en-US" dirty="0"/>
                        <a:t>$42</a:t>
                      </a:r>
                    </a:p>
                  </a:txBody>
                  <a:tcPr/>
                </a:tc>
                <a:extLst>
                  <a:ext uri="{0D108BD9-81ED-4DB2-BD59-A6C34878D82A}">
                    <a16:rowId xmlns:a16="http://schemas.microsoft.com/office/drawing/2014/main" val="1498931248"/>
                  </a:ext>
                </a:extLst>
              </a:tr>
              <a:tr h="504602">
                <a:tc>
                  <a:txBody>
                    <a:bodyPr/>
                    <a:lstStyle/>
                    <a:p>
                      <a:r>
                        <a:rPr lang="en-US" dirty="0"/>
                        <a:t>Housing and Development</a:t>
                      </a:r>
                    </a:p>
                  </a:txBody>
                  <a:tcPr/>
                </a:tc>
                <a:tc>
                  <a:txBody>
                    <a:bodyPr/>
                    <a:lstStyle/>
                    <a:p>
                      <a:pPr algn="r"/>
                      <a:r>
                        <a:rPr lang="en-US" dirty="0"/>
                        <a:t>$713,600</a:t>
                      </a:r>
                    </a:p>
                  </a:txBody>
                  <a:tcPr/>
                </a:tc>
                <a:tc>
                  <a:txBody>
                    <a:bodyPr/>
                    <a:lstStyle/>
                    <a:p>
                      <a:pPr algn="ctr"/>
                      <a:r>
                        <a:rPr lang="en-US" dirty="0"/>
                        <a:t>2.38%</a:t>
                      </a:r>
                    </a:p>
                  </a:txBody>
                  <a:tcPr/>
                </a:tc>
                <a:tc>
                  <a:txBody>
                    <a:bodyPr/>
                    <a:lstStyle/>
                    <a:p>
                      <a:pPr algn="r"/>
                      <a:r>
                        <a:rPr lang="en-US" dirty="0"/>
                        <a:t>$11</a:t>
                      </a:r>
                    </a:p>
                  </a:txBody>
                  <a:tcPr/>
                </a:tc>
                <a:extLst>
                  <a:ext uri="{0D108BD9-81ED-4DB2-BD59-A6C34878D82A}">
                    <a16:rowId xmlns:a16="http://schemas.microsoft.com/office/drawing/2014/main" val="1464243929"/>
                  </a:ext>
                </a:extLst>
              </a:tr>
              <a:tr h="504602">
                <a:tc>
                  <a:txBody>
                    <a:bodyPr/>
                    <a:lstStyle/>
                    <a:p>
                      <a:r>
                        <a:rPr lang="en-US" dirty="0"/>
                        <a:t>Other Uses / Transfers</a:t>
                      </a:r>
                    </a:p>
                  </a:txBody>
                  <a:tcPr/>
                </a:tc>
                <a:tc>
                  <a:txBody>
                    <a:bodyPr/>
                    <a:lstStyle/>
                    <a:p>
                      <a:pPr algn="r"/>
                      <a:r>
                        <a:rPr lang="en-US" dirty="0"/>
                        <a:t>$646,000</a:t>
                      </a:r>
                    </a:p>
                  </a:txBody>
                  <a:tcPr/>
                </a:tc>
                <a:tc>
                  <a:txBody>
                    <a:bodyPr/>
                    <a:lstStyle/>
                    <a:p>
                      <a:pPr algn="ctr"/>
                      <a:r>
                        <a:rPr lang="en-US" dirty="0"/>
                        <a:t>2.15%</a:t>
                      </a:r>
                    </a:p>
                  </a:txBody>
                  <a:tcPr/>
                </a:tc>
                <a:tc>
                  <a:txBody>
                    <a:bodyPr/>
                    <a:lstStyle/>
                    <a:p>
                      <a:pPr algn="r"/>
                      <a:r>
                        <a:rPr lang="en-US" dirty="0"/>
                        <a:t>$10</a:t>
                      </a:r>
                    </a:p>
                  </a:txBody>
                  <a:tcPr/>
                </a:tc>
                <a:extLst>
                  <a:ext uri="{0D108BD9-81ED-4DB2-BD59-A6C34878D82A}">
                    <a16:rowId xmlns:a16="http://schemas.microsoft.com/office/drawing/2014/main" val="2616698075"/>
                  </a:ext>
                </a:extLst>
              </a:tr>
            </a:tbl>
          </a:graphicData>
        </a:graphic>
      </p:graphicFrame>
    </p:spTree>
    <p:extLst>
      <p:ext uri="{BB962C8B-B14F-4D97-AF65-F5344CB8AC3E}">
        <p14:creationId xmlns:p14="http://schemas.microsoft.com/office/powerpoint/2010/main" val="2013334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Special Revenue Funds</a:t>
            </a:r>
            <a:br>
              <a:rPr lang="en-US" dirty="0"/>
            </a:br>
            <a:r>
              <a:rPr lang="en-US" dirty="0"/>
              <a:t>Special District Funds</a:t>
            </a:r>
          </a:p>
        </p:txBody>
      </p:sp>
      <p:sp>
        <p:nvSpPr>
          <p:cNvPr id="3" name="Content Placeholder 2"/>
          <p:cNvSpPr>
            <a:spLocks noGrp="1"/>
          </p:cNvSpPr>
          <p:nvPr>
            <p:ph idx="1"/>
          </p:nvPr>
        </p:nvSpPr>
        <p:spPr>
          <a:xfrm>
            <a:off x="457200" y="1676400"/>
            <a:ext cx="8229600" cy="4449763"/>
          </a:xfrm>
        </p:spPr>
        <p:txBody>
          <a:bodyPr>
            <a:normAutofit/>
          </a:bodyPr>
          <a:lstStyle/>
          <a:p>
            <a:r>
              <a:rPr lang="en-US" sz="2200" b="1" dirty="0"/>
              <a:t>Special revenue fund(s) – </a:t>
            </a:r>
            <a:r>
              <a:rPr lang="en-US" sz="2200" dirty="0"/>
              <a:t>Account for the proceeds of specific revenue sources that are restricted or committed to expenditure for specific purposes.</a:t>
            </a:r>
          </a:p>
          <a:p>
            <a:r>
              <a:rPr lang="en-US" sz="2200" b="1" dirty="0"/>
              <a:t>Special district fund(s)</a:t>
            </a:r>
            <a:r>
              <a:rPr lang="en-US" sz="2200" dirty="0"/>
              <a:t>—Accounts for each special taxing district in a separate fund. For example, a county government may provide services only in the unincorporated area of the county and tax only those properties located in the unincorporated area to pay for these services. </a:t>
            </a:r>
          </a:p>
          <a:p>
            <a:pPr>
              <a:buNone/>
            </a:pPr>
            <a:endParaRPr lang="en-US" sz="2200" dirty="0"/>
          </a:p>
        </p:txBody>
      </p:sp>
    </p:spTree>
    <p:extLst>
      <p:ext uri="{BB962C8B-B14F-4D97-AF65-F5344CB8AC3E}">
        <p14:creationId xmlns:p14="http://schemas.microsoft.com/office/powerpoint/2010/main" val="279198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CBCE8-81AB-4B34-BD55-36B5F9E2A15F}"/>
              </a:ext>
            </a:extLst>
          </p:cNvPr>
          <p:cNvSpPr>
            <a:spLocks noGrp="1"/>
          </p:cNvSpPr>
          <p:nvPr>
            <p:ph type="title"/>
          </p:nvPr>
        </p:nvSpPr>
        <p:spPr>
          <a:xfrm>
            <a:off x="457200" y="152400"/>
            <a:ext cx="8229600" cy="762000"/>
          </a:xfrm>
        </p:spPr>
        <p:txBody>
          <a:bodyPr>
            <a:normAutofit/>
          </a:bodyPr>
          <a:lstStyle/>
          <a:p>
            <a:r>
              <a:rPr lang="en-US" dirty="0"/>
              <a:t>Budget Summary</a:t>
            </a:r>
          </a:p>
        </p:txBody>
      </p:sp>
      <p:graphicFrame>
        <p:nvGraphicFramePr>
          <p:cNvPr id="4" name="Content Placeholder 3">
            <a:extLst>
              <a:ext uri="{FF2B5EF4-FFF2-40B4-BE49-F238E27FC236}">
                <a16:creationId xmlns:a16="http://schemas.microsoft.com/office/drawing/2014/main" id="{913DF9E8-6C14-41EE-BB5B-1CD7A8EA83DE}"/>
              </a:ext>
            </a:extLst>
          </p:cNvPr>
          <p:cNvGraphicFramePr>
            <a:graphicFrameLocks noGrp="1"/>
          </p:cNvGraphicFramePr>
          <p:nvPr>
            <p:ph idx="1"/>
            <p:extLst>
              <p:ext uri="{D42A27DB-BD31-4B8C-83A1-F6EECF244321}">
                <p14:modId xmlns:p14="http://schemas.microsoft.com/office/powerpoint/2010/main" val="4042972361"/>
              </p:ext>
            </p:extLst>
          </p:nvPr>
        </p:nvGraphicFramePr>
        <p:xfrm>
          <a:off x="457200" y="914400"/>
          <a:ext cx="7534339" cy="5622604"/>
        </p:xfrm>
        <a:graphic>
          <a:graphicData uri="http://schemas.openxmlformats.org/drawingml/2006/table">
            <a:tbl>
              <a:tblPr>
                <a:tableStyleId>{5C22544A-7EE6-4342-B048-85BDC9FD1C3A}</a:tableStyleId>
              </a:tblPr>
              <a:tblGrid>
                <a:gridCol w="2886139">
                  <a:extLst>
                    <a:ext uri="{9D8B030D-6E8A-4147-A177-3AD203B41FA5}">
                      <a16:colId xmlns:a16="http://schemas.microsoft.com/office/drawing/2014/main" val="584317558"/>
                    </a:ext>
                  </a:extLst>
                </a:gridCol>
                <a:gridCol w="228600">
                  <a:extLst>
                    <a:ext uri="{9D8B030D-6E8A-4147-A177-3AD203B41FA5}">
                      <a16:colId xmlns:a16="http://schemas.microsoft.com/office/drawing/2014/main" val="3043946262"/>
                    </a:ext>
                  </a:extLst>
                </a:gridCol>
                <a:gridCol w="1219200">
                  <a:extLst>
                    <a:ext uri="{9D8B030D-6E8A-4147-A177-3AD203B41FA5}">
                      <a16:colId xmlns:a16="http://schemas.microsoft.com/office/drawing/2014/main" val="2142463527"/>
                    </a:ext>
                  </a:extLst>
                </a:gridCol>
                <a:gridCol w="1554480">
                  <a:extLst>
                    <a:ext uri="{9D8B030D-6E8A-4147-A177-3AD203B41FA5}">
                      <a16:colId xmlns:a16="http://schemas.microsoft.com/office/drawing/2014/main" val="303144140"/>
                    </a:ext>
                  </a:extLst>
                </a:gridCol>
                <a:gridCol w="1645920">
                  <a:extLst>
                    <a:ext uri="{9D8B030D-6E8A-4147-A177-3AD203B41FA5}">
                      <a16:colId xmlns:a16="http://schemas.microsoft.com/office/drawing/2014/main" val="2225092882"/>
                    </a:ext>
                  </a:extLst>
                </a:gridCol>
              </a:tblGrid>
              <a:tr h="440063">
                <a:tc>
                  <a:txBody>
                    <a:bodyPr/>
                    <a:lstStyle/>
                    <a:p>
                      <a:endParaRPr lang="en-US"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1" dirty="0"/>
                        <a:t>Revenue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b="1" dirty="0"/>
                        <a:t>Expenditures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14151126"/>
                  </a:ext>
                </a:extLst>
              </a:tr>
              <a:tr h="440063">
                <a:tc>
                  <a:txBody>
                    <a:bodyPr/>
                    <a:lstStyle/>
                    <a:p>
                      <a:r>
                        <a:rPr lang="en-US" b="1" dirty="0"/>
                        <a:t>Special Revenue Funds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76254830"/>
                  </a:ext>
                </a:extLst>
              </a:tr>
              <a:tr h="364806">
                <a:tc>
                  <a:txBody>
                    <a:bodyPr/>
                    <a:lstStyle/>
                    <a:p>
                      <a:r>
                        <a:rPr lang="en-US" sz="1600" dirty="0"/>
                        <a:t>   Unincorporated Service Fund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$3,809,000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$3,809,000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67682232"/>
                  </a:ext>
                </a:extLst>
              </a:tr>
              <a:tr h="364806">
                <a:tc>
                  <a:txBody>
                    <a:bodyPr/>
                    <a:lstStyle/>
                    <a:p>
                      <a:r>
                        <a:rPr lang="en-US" sz="1600" dirty="0"/>
                        <a:t>   Solid Waste Fund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$2,500,000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$2,500,000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1293633"/>
                  </a:ext>
                </a:extLst>
              </a:tr>
              <a:tr h="364806">
                <a:tc>
                  <a:txBody>
                    <a:bodyPr/>
                    <a:lstStyle/>
                    <a:p>
                      <a:r>
                        <a:rPr lang="en-US" sz="1600" dirty="0"/>
                        <a:t>   E911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$1,204,700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$1,204,700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27645436"/>
                  </a:ext>
                </a:extLst>
              </a:tr>
              <a:tr h="364806">
                <a:tc>
                  <a:txBody>
                    <a:bodyPr/>
                    <a:lstStyle/>
                    <a:p>
                      <a:r>
                        <a:rPr lang="en-US" sz="1600" dirty="0"/>
                        <a:t>   Drug Treatment and Education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$60,000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$60,000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43269827"/>
                  </a:ext>
                </a:extLst>
              </a:tr>
              <a:tr h="364806">
                <a:tc>
                  <a:txBody>
                    <a:bodyPr/>
                    <a:lstStyle/>
                    <a:p>
                      <a:r>
                        <a:rPr lang="en-US" sz="1600" dirty="0"/>
                        <a:t>   Drug Task Force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$228,500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$228,500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24058138"/>
                  </a:ext>
                </a:extLst>
              </a:tr>
              <a:tr h="364806">
                <a:tc>
                  <a:txBody>
                    <a:bodyPr/>
                    <a:lstStyle/>
                    <a:p>
                      <a:r>
                        <a:rPr lang="en-US" sz="1600" dirty="0"/>
                        <a:t>   Drug Education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$10,000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$10,000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91014365"/>
                  </a:ext>
                </a:extLst>
              </a:tr>
              <a:tr h="364806">
                <a:tc>
                  <a:txBody>
                    <a:bodyPr/>
                    <a:lstStyle/>
                    <a:p>
                      <a:r>
                        <a:rPr lang="en-US" sz="1600" dirty="0"/>
                        <a:t>   Drug Seizure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$5,000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$5,000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16915941"/>
                  </a:ext>
                </a:extLst>
              </a:tr>
              <a:tr h="364806">
                <a:tc>
                  <a:txBody>
                    <a:bodyPr/>
                    <a:lstStyle/>
                    <a:p>
                      <a:r>
                        <a:rPr lang="en-US" sz="1600" dirty="0"/>
                        <a:t>   Hospital Special Tax District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$500,000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$500,000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65731302"/>
                  </a:ext>
                </a:extLst>
              </a:tr>
              <a:tr h="364806">
                <a:tc>
                  <a:txBody>
                    <a:bodyPr/>
                    <a:lstStyle/>
                    <a:p>
                      <a:r>
                        <a:rPr lang="en-US" sz="1600" dirty="0"/>
                        <a:t>   Hotel Motel Tax Fund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$70,000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$70,000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52201161"/>
                  </a:ext>
                </a:extLst>
              </a:tr>
              <a:tr h="364806">
                <a:tc>
                  <a:txBody>
                    <a:bodyPr/>
                    <a:lstStyle/>
                    <a:p>
                      <a:r>
                        <a:rPr lang="en-US" sz="1600" dirty="0"/>
                        <a:t>   Jail Inmate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$350,000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$350,000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82365373"/>
                  </a:ext>
                </a:extLst>
              </a:tr>
              <a:tr h="364806">
                <a:tc>
                  <a:txBody>
                    <a:bodyPr/>
                    <a:lstStyle/>
                    <a:p>
                      <a:r>
                        <a:rPr lang="en-US" sz="1600" dirty="0"/>
                        <a:t>   Law Library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$15,000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$15,000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54469478"/>
                  </a:ext>
                </a:extLst>
              </a:tr>
              <a:tr h="364806">
                <a:tc>
                  <a:txBody>
                    <a:bodyPr/>
                    <a:lstStyle/>
                    <a:p>
                      <a:r>
                        <a:rPr lang="en-US" sz="1600" dirty="0"/>
                        <a:t>   Power Point Training Facility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$3,000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$3,000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73560445"/>
                  </a:ext>
                </a:extLst>
              </a:tr>
              <a:tr h="364806">
                <a:tc>
                  <a:txBody>
                    <a:bodyPr/>
                    <a:lstStyle/>
                    <a:p>
                      <a:r>
                        <a:rPr lang="en-US" sz="1600" dirty="0"/>
                        <a:t>   Traffic Enforcement Fund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$400,000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dirty="0"/>
                        <a:t>$400,000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730837"/>
                  </a:ext>
                </a:extLst>
              </a:tr>
            </a:tbl>
          </a:graphicData>
        </a:graphic>
      </p:graphicFrame>
    </p:spTree>
    <p:extLst>
      <p:ext uri="{BB962C8B-B14F-4D97-AF65-F5344CB8AC3E}">
        <p14:creationId xmlns:p14="http://schemas.microsoft.com/office/powerpoint/2010/main" val="1113580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10546</TotalTime>
  <Words>976</Words>
  <Application>Microsoft Office PowerPoint</Application>
  <PresentationFormat>On-screen Show (4:3)</PresentationFormat>
  <Paragraphs>161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Baldwin County  Proposed Budget</vt:lpstr>
      <vt:lpstr>General Fund</vt:lpstr>
      <vt:lpstr>PowerPoint Presentation</vt:lpstr>
      <vt:lpstr>General Fund Revenue</vt:lpstr>
      <vt:lpstr>General Fund Expenditure Highlights</vt:lpstr>
      <vt:lpstr>PowerPoint Presentation</vt:lpstr>
      <vt:lpstr>$1,000 Tax Bill Example Based on 2024 County and School Millage Rate of 22.42 County – 10.02 / School – 12.40 County receives $450.00 / School receives $550.00</vt:lpstr>
      <vt:lpstr>Special Revenue Funds Special District Funds</vt:lpstr>
      <vt:lpstr>Budget Summary</vt:lpstr>
      <vt:lpstr>Special Revenue Funds Unincorporated Service District</vt:lpstr>
      <vt:lpstr>Special Revenue Funds Solid Waste Disposal Fund</vt:lpstr>
      <vt:lpstr>Special Revenue Funds E911 Fund</vt:lpstr>
      <vt:lpstr>Enterprise Fund Water &amp; Sewer Fund</vt:lpstr>
      <vt:lpstr>Water &amp; Sewer Revenue</vt:lpstr>
      <vt:lpstr>SPLOST- Capital Fund</vt:lpstr>
      <vt:lpstr>SPLOST Collections (Current)</vt:lpstr>
      <vt:lpstr>TSPLOST- Capital Fund</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Baldwin County  Proposed Budget</dc:title>
  <dc:creator>dhudson</dc:creator>
  <cp:lastModifiedBy>Dawn Hudson</cp:lastModifiedBy>
  <cp:revision>258</cp:revision>
  <cp:lastPrinted>2024-11-19T21:57:56Z</cp:lastPrinted>
  <dcterms:created xsi:type="dcterms:W3CDTF">2016-10-30T17:42:21Z</dcterms:created>
  <dcterms:modified xsi:type="dcterms:W3CDTF">2024-11-19T22:00:15Z</dcterms:modified>
</cp:coreProperties>
</file>